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1" r:id="rId4"/>
  </p:sldMasterIdLst>
  <p:notesMasterIdLst>
    <p:notesMasterId r:id="rId22"/>
  </p:notesMasterIdLst>
  <p:sldIdLst>
    <p:sldId id="265" r:id="rId5"/>
    <p:sldId id="273" r:id="rId6"/>
    <p:sldId id="276" r:id="rId7"/>
    <p:sldId id="269" r:id="rId8"/>
    <p:sldId id="268" r:id="rId9"/>
    <p:sldId id="270" r:id="rId10"/>
    <p:sldId id="272" r:id="rId11"/>
    <p:sldId id="261" r:id="rId12"/>
    <p:sldId id="262" r:id="rId13"/>
    <p:sldId id="258" r:id="rId14"/>
    <p:sldId id="257" r:id="rId15"/>
    <p:sldId id="259" r:id="rId16"/>
    <p:sldId id="263" r:id="rId17"/>
    <p:sldId id="274" r:id="rId18"/>
    <p:sldId id="277" r:id="rId19"/>
    <p:sldId id="260" r:id="rId20"/>
    <p:sldId id="27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84985" autoAdjust="0"/>
  </p:normalViewPr>
  <p:slideViewPr>
    <p:cSldViewPr snapToGrid="0">
      <p:cViewPr varScale="1">
        <p:scale>
          <a:sx n="61" d="100"/>
          <a:sy n="61" d="100"/>
        </p:scale>
        <p:origin x="97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5F32A5-02FF-4311-BB2E-7C9A93B4619D}"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B17DFD97-9C32-4D29-92EF-E229E08CFA1E}">
      <dgm:prSet/>
      <dgm:spPr/>
      <dgm:t>
        <a:bodyPr/>
        <a:lstStyle/>
        <a:p>
          <a:r>
            <a:rPr lang="en-US" u="sng" dirty="0"/>
            <a:t>Home Medications</a:t>
          </a:r>
          <a:endParaRPr lang="en-US" dirty="0"/>
        </a:p>
      </dgm:t>
    </dgm:pt>
    <dgm:pt modelId="{AE22568A-D985-44C4-88EC-F77B1881E25D}" type="parTrans" cxnId="{E54AB441-0B93-41E4-AD28-A25836604624}">
      <dgm:prSet/>
      <dgm:spPr/>
      <dgm:t>
        <a:bodyPr/>
        <a:lstStyle/>
        <a:p>
          <a:endParaRPr lang="en-US"/>
        </a:p>
      </dgm:t>
    </dgm:pt>
    <dgm:pt modelId="{DB741820-A79C-4A24-A37A-C29C95EE084A}" type="sibTrans" cxnId="{E54AB441-0B93-41E4-AD28-A25836604624}">
      <dgm:prSet/>
      <dgm:spPr/>
      <dgm:t>
        <a:bodyPr/>
        <a:lstStyle/>
        <a:p>
          <a:endParaRPr lang="en-US"/>
        </a:p>
      </dgm:t>
    </dgm:pt>
    <dgm:pt modelId="{5236BD07-0738-4058-9E28-E8E631CE3709}">
      <dgm:prSet/>
      <dgm:spPr/>
      <dgm:t>
        <a:bodyPr/>
        <a:lstStyle/>
        <a:p>
          <a:r>
            <a:rPr lang="en-US"/>
            <a:t>Metformin (Glucophage) 500 mg po bid</a:t>
          </a:r>
        </a:p>
      </dgm:t>
    </dgm:pt>
    <dgm:pt modelId="{C0FB6837-3A5E-4A7F-9137-21639333CB07}" type="parTrans" cxnId="{78E90E41-E1E3-4994-AB33-2F04DEAEBC0E}">
      <dgm:prSet/>
      <dgm:spPr/>
      <dgm:t>
        <a:bodyPr/>
        <a:lstStyle/>
        <a:p>
          <a:endParaRPr lang="en-US"/>
        </a:p>
      </dgm:t>
    </dgm:pt>
    <dgm:pt modelId="{75D841B4-CDB2-442C-A7A7-0474A6AF922C}" type="sibTrans" cxnId="{78E90E41-E1E3-4994-AB33-2F04DEAEBC0E}">
      <dgm:prSet/>
      <dgm:spPr/>
      <dgm:t>
        <a:bodyPr/>
        <a:lstStyle/>
        <a:p>
          <a:endParaRPr lang="en-US"/>
        </a:p>
      </dgm:t>
    </dgm:pt>
    <dgm:pt modelId="{6873F221-DD09-42D5-9C07-CBFAFD0090AB}">
      <dgm:prSet/>
      <dgm:spPr/>
      <dgm:t>
        <a:bodyPr/>
        <a:lstStyle/>
        <a:p>
          <a:r>
            <a:rPr lang="en-US"/>
            <a:t>Carvedilol (Coreg) 40 mg po q day</a:t>
          </a:r>
        </a:p>
      </dgm:t>
    </dgm:pt>
    <dgm:pt modelId="{190588BB-32A3-42C8-BAE4-B985C6F39E0A}" type="parTrans" cxnId="{2A0FFB73-6B1C-401D-8519-A7FC428F7A78}">
      <dgm:prSet/>
      <dgm:spPr/>
      <dgm:t>
        <a:bodyPr/>
        <a:lstStyle/>
        <a:p>
          <a:endParaRPr lang="en-US"/>
        </a:p>
      </dgm:t>
    </dgm:pt>
    <dgm:pt modelId="{8A909865-78E0-4C8E-994F-B4BABEDE5522}" type="sibTrans" cxnId="{2A0FFB73-6B1C-401D-8519-A7FC428F7A78}">
      <dgm:prSet/>
      <dgm:spPr/>
      <dgm:t>
        <a:bodyPr/>
        <a:lstStyle/>
        <a:p>
          <a:endParaRPr lang="en-US"/>
        </a:p>
      </dgm:t>
    </dgm:pt>
    <dgm:pt modelId="{6A0040FC-EEBD-4AB4-B9D6-277535494E32}">
      <dgm:prSet/>
      <dgm:spPr/>
      <dgm:t>
        <a:bodyPr/>
        <a:lstStyle/>
        <a:p>
          <a:r>
            <a:rPr lang="en-US"/>
            <a:t>Paroxetine (Paxil) 40 mg po q day</a:t>
          </a:r>
        </a:p>
      </dgm:t>
    </dgm:pt>
    <dgm:pt modelId="{78F99D6B-E87B-4AE4-B0B8-3899E464E6D3}" type="parTrans" cxnId="{8E5ACD87-33F4-4288-822C-15EFB7FB1039}">
      <dgm:prSet/>
      <dgm:spPr/>
      <dgm:t>
        <a:bodyPr/>
        <a:lstStyle/>
        <a:p>
          <a:endParaRPr lang="en-US"/>
        </a:p>
      </dgm:t>
    </dgm:pt>
    <dgm:pt modelId="{504859F7-BE80-4958-AE27-D5672592D7AB}" type="sibTrans" cxnId="{8E5ACD87-33F4-4288-822C-15EFB7FB1039}">
      <dgm:prSet/>
      <dgm:spPr/>
      <dgm:t>
        <a:bodyPr/>
        <a:lstStyle/>
        <a:p>
          <a:endParaRPr lang="en-US"/>
        </a:p>
      </dgm:t>
    </dgm:pt>
    <dgm:pt modelId="{C6044AE6-9583-4C1C-BD94-9E16DD87627D}">
      <dgm:prSet/>
      <dgm:spPr/>
      <dgm:t>
        <a:bodyPr/>
        <a:lstStyle/>
        <a:p>
          <a:r>
            <a:rPr lang="en-US"/>
            <a:t>Meloxicam (Mobic) 15 mg po q day</a:t>
          </a:r>
        </a:p>
      </dgm:t>
    </dgm:pt>
    <dgm:pt modelId="{0E5AD109-4DA1-431C-AA6D-3C2C76774F45}" type="parTrans" cxnId="{95E0AC50-975F-4FBE-8CCF-8638D10E903C}">
      <dgm:prSet/>
      <dgm:spPr/>
      <dgm:t>
        <a:bodyPr/>
        <a:lstStyle/>
        <a:p>
          <a:endParaRPr lang="en-US"/>
        </a:p>
      </dgm:t>
    </dgm:pt>
    <dgm:pt modelId="{E45B0ED3-2169-4015-A5CA-F5050FF54752}" type="sibTrans" cxnId="{95E0AC50-975F-4FBE-8CCF-8638D10E903C}">
      <dgm:prSet/>
      <dgm:spPr/>
      <dgm:t>
        <a:bodyPr/>
        <a:lstStyle/>
        <a:p>
          <a:endParaRPr lang="en-US"/>
        </a:p>
      </dgm:t>
    </dgm:pt>
    <dgm:pt modelId="{808AC48F-E3CF-48AC-8F40-2F6DC672D19B}">
      <dgm:prSet/>
      <dgm:spPr/>
      <dgm:t>
        <a:bodyPr/>
        <a:lstStyle/>
        <a:p>
          <a:r>
            <a:rPr lang="en-US"/>
            <a:t>Sildenafil (Viagra) 100 mg po as needed</a:t>
          </a:r>
        </a:p>
      </dgm:t>
    </dgm:pt>
    <dgm:pt modelId="{F1C2BD70-0426-4954-B877-7BB4A8C1C314}" type="parTrans" cxnId="{D60FCA13-2924-4B4F-BDAB-DA8CF235C0D5}">
      <dgm:prSet/>
      <dgm:spPr/>
      <dgm:t>
        <a:bodyPr/>
        <a:lstStyle/>
        <a:p>
          <a:endParaRPr lang="en-US"/>
        </a:p>
      </dgm:t>
    </dgm:pt>
    <dgm:pt modelId="{207E83FC-5545-44B4-AB57-2E702FF2B4A3}" type="sibTrans" cxnId="{D60FCA13-2924-4B4F-BDAB-DA8CF235C0D5}">
      <dgm:prSet/>
      <dgm:spPr/>
      <dgm:t>
        <a:bodyPr/>
        <a:lstStyle/>
        <a:p>
          <a:endParaRPr lang="en-US"/>
        </a:p>
      </dgm:t>
    </dgm:pt>
    <dgm:pt modelId="{67A74E3A-4FED-4855-862C-DD584331D51B}">
      <dgm:prSet/>
      <dgm:spPr/>
      <dgm:t>
        <a:bodyPr/>
        <a:lstStyle/>
        <a:p>
          <a:r>
            <a:rPr lang="en-US" u="sng" dirty="0"/>
            <a:t>Previous medical history</a:t>
          </a:r>
          <a:endParaRPr lang="en-US" dirty="0"/>
        </a:p>
      </dgm:t>
    </dgm:pt>
    <dgm:pt modelId="{D6352DA4-C8D7-4E37-BCE2-BA5B9D223795}" type="parTrans" cxnId="{381519AE-069C-45A8-ACD9-626C29E4FA96}">
      <dgm:prSet/>
      <dgm:spPr/>
      <dgm:t>
        <a:bodyPr/>
        <a:lstStyle/>
        <a:p>
          <a:endParaRPr lang="en-US"/>
        </a:p>
      </dgm:t>
    </dgm:pt>
    <dgm:pt modelId="{71219718-0599-4FE5-9EB7-69FA7AA9F72A}" type="sibTrans" cxnId="{381519AE-069C-45A8-ACD9-626C29E4FA96}">
      <dgm:prSet/>
      <dgm:spPr/>
      <dgm:t>
        <a:bodyPr/>
        <a:lstStyle/>
        <a:p>
          <a:endParaRPr lang="en-US"/>
        </a:p>
      </dgm:t>
    </dgm:pt>
    <dgm:pt modelId="{FA089FEC-BF00-4A13-A08A-AE83441D9328}">
      <dgm:prSet/>
      <dgm:spPr/>
      <dgm:t>
        <a:bodyPr/>
        <a:lstStyle/>
        <a:p>
          <a:r>
            <a:rPr lang="en-US"/>
            <a:t>Diabetes (Sinha, MD, 2021)</a:t>
          </a:r>
        </a:p>
      </dgm:t>
    </dgm:pt>
    <dgm:pt modelId="{12A975B3-D66D-4259-91E7-7DA2A17187A6}" type="parTrans" cxnId="{BE0F317A-3E2D-48CA-92B6-24C06A8D59F3}">
      <dgm:prSet/>
      <dgm:spPr/>
      <dgm:t>
        <a:bodyPr/>
        <a:lstStyle/>
        <a:p>
          <a:endParaRPr lang="en-US"/>
        </a:p>
      </dgm:t>
    </dgm:pt>
    <dgm:pt modelId="{B352CE14-61AF-493B-96D6-02E836E2E39B}" type="sibTrans" cxnId="{BE0F317A-3E2D-48CA-92B6-24C06A8D59F3}">
      <dgm:prSet/>
      <dgm:spPr/>
      <dgm:t>
        <a:bodyPr/>
        <a:lstStyle/>
        <a:p>
          <a:endParaRPr lang="en-US"/>
        </a:p>
      </dgm:t>
    </dgm:pt>
    <dgm:pt modelId="{08AB31E3-AAEB-470D-8031-3411CF525045}">
      <dgm:prSet/>
      <dgm:spPr/>
      <dgm:t>
        <a:bodyPr/>
        <a:lstStyle/>
        <a:p>
          <a:r>
            <a:rPr lang="en-US"/>
            <a:t>Erectile Dysfunction (Entringer, PharmD., 2020)</a:t>
          </a:r>
        </a:p>
      </dgm:t>
    </dgm:pt>
    <dgm:pt modelId="{4E4CD291-D8B8-4DBC-864D-1E2366EA1930}" type="parTrans" cxnId="{061AD86C-DCA9-420A-AA3B-1B2392D5C2BF}">
      <dgm:prSet/>
      <dgm:spPr/>
      <dgm:t>
        <a:bodyPr/>
        <a:lstStyle/>
        <a:p>
          <a:endParaRPr lang="en-US"/>
        </a:p>
      </dgm:t>
    </dgm:pt>
    <dgm:pt modelId="{6FF370D1-FA63-4DC8-985B-62A841D4869A}" type="sibTrans" cxnId="{061AD86C-DCA9-420A-AA3B-1B2392D5C2BF}">
      <dgm:prSet/>
      <dgm:spPr/>
      <dgm:t>
        <a:bodyPr/>
        <a:lstStyle/>
        <a:p>
          <a:endParaRPr lang="en-US"/>
        </a:p>
      </dgm:t>
    </dgm:pt>
    <dgm:pt modelId="{B2AD6D78-823B-419D-BEC1-B52A1FB1045C}">
      <dgm:prSet/>
      <dgm:spPr/>
      <dgm:t>
        <a:bodyPr/>
        <a:lstStyle/>
        <a:p>
          <a:r>
            <a:rPr lang="en-US"/>
            <a:t>Hypertension (Thornton, DipPharm, 2019)</a:t>
          </a:r>
        </a:p>
      </dgm:t>
    </dgm:pt>
    <dgm:pt modelId="{BE6E0AD2-916B-48AC-ADBD-54FAD8AF3E05}" type="parTrans" cxnId="{39A1D1DA-A5C3-4D2A-A273-74BF7442C181}">
      <dgm:prSet/>
      <dgm:spPr/>
      <dgm:t>
        <a:bodyPr/>
        <a:lstStyle/>
        <a:p>
          <a:endParaRPr lang="en-US"/>
        </a:p>
      </dgm:t>
    </dgm:pt>
    <dgm:pt modelId="{807026C5-6AA8-494F-9C29-9DD64C101735}" type="sibTrans" cxnId="{39A1D1DA-A5C3-4D2A-A273-74BF7442C181}">
      <dgm:prSet/>
      <dgm:spPr/>
      <dgm:t>
        <a:bodyPr/>
        <a:lstStyle/>
        <a:p>
          <a:endParaRPr lang="en-US"/>
        </a:p>
      </dgm:t>
    </dgm:pt>
    <dgm:pt modelId="{930A13B8-F879-46AC-BC62-901F5E7D8765}">
      <dgm:prSet/>
      <dgm:spPr/>
      <dgm:t>
        <a:bodyPr/>
        <a:lstStyle/>
        <a:p>
          <a:r>
            <a:rPr lang="en-US"/>
            <a:t>Arthritis (Durbin MD, 2020)</a:t>
          </a:r>
        </a:p>
      </dgm:t>
    </dgm:pt>
    <dgm:pt modelId="{E91E70C1-EA83-44F3-9B6C-2590FD09B628}" type="parTrans" cxnId="{D7EA0A93-B8DE-488B-87BF-C76C134AE80B}">
      <dgm:prSet/>
      <dgm:spPr/>
      <dgm:t>
        <a:bodyPr/>
        <a:lstStyle/>
        <a:p>
          <a:endParaRPr lang="en-US"/>
        </a:p>
      </dgm:t>
    </dgm:pt>
    <dgm:pt modelId="{9AE49D1D-2968-4C91-9008-23B2F7898EF8}" type="sibTrans" cxnId="{D7EA0A93-B8DE-488B-87BF-C76C134AE80B}">
      <dgm:prSet/>
      <dgm:spPr/>
      <dgm:t>
        <a:bodyPr/>
        <a:lstStyle/>
        <a:p>
          <a:endParaRPr lang="en-US"/>
        </a:p>
      </dgm:t>
    </dgm:pt>
    <dgm:pt modelId="{B6CC11F4-C5B3-4B15-9734-0635402129B1}">
      <dgm:prSet/>
      <dgm:spPr/>
      <dgm:t>
        <a:bodyPr/>
        <a:lstStyle/>
        <a:p>
          <a:r>
            <a:rPr lang="en-US"/>
            <a:t>Depression (Thornton, DipPharm., 2019)</a:t>
          </a:r>
        </a:p>
      </dgm:t>
    </dgm:pt>
    <dgm:pt modelId="{E2B07B01-F0D6-4DAF-900B-33DA710EF5E2}" type="parTrans" cxnId="{574153EA-4C5F-4C64-AF9C-E40967CDEC7A}">
      <dgm:prSet/>
      <dgm:spPr/>
      <dgm:t>
        <a:bodyPr/>
        <a:lstStyle/>
        <a:p>
          <a:endParaRPr lang="en-US"/>
        </a:p>
      </dgm:t>
    </dgm:pt>
    <dgm:pt modelId="{CBF9EA75-451B-4F62-91FC-6403350A3A61}" type="sibTrans" cxnId="{574153EA-4C5F-4C64-AF9C-E40967CDEC7A}">
      <dgm:prSet/>
      <dgm:spPr/>
      <dgm:t>
        <a:bodyPr/>
        <a:lstStyle/>
        <a:p>
          <a:endParaRPr lang="en-US"/>
        </a:p>
      </dgm:t>
    </dgm:pt>
    <dgm:pt modelId="{9AEDA4E6-604B-4E87-8F15-1B4739FA2D6B}" type="pres">
      <dgm:prSet presAssocID="{955F32A5-02FF-4311-BB2E-7C9A93B4619D}" presName="vert0" presStyleCnt="0">
        <dgm:presLayoutVars>
          <dgm:dir/>
          <dgm:animOne val="branch"/>
          <dgm:animLvl val="lvl"/>
        </dgm:presLayoutVars>
      </dgm:prSet>
      <dgm:spPr/>
    </dgm:pt>
    <dgm:pt modelId="{011353E6-2084-4764-BB06-2B36FD75A8D1}" type="pres">
      <dgm:prSet presAssocID="{B17DFD97-9C32-4D29-92EF-E229E08CFA1E}" presName="thickLine" presStyleLbl="alignNode1" presStyleIdx="0" presStyleCnt="2"/>
      <dgm:spPr/>
    </dgm:pt>
    <dgm:pt modelId="{6163C3B7-D1B2-497F-978B-28B8B4AC19EC}" type="pres">
      <dgm:prSet presAssocID="{B17DFD97-9C32-4D29-92EF-E229E08CFA1E}" presName="horz1" presStyleCnt="0"/>
      <dgm:spPr/>
    </dgm:pt>
    <dgm:pt modelId="{73FAF19C-9613-4B09-AF0F-693051FCEAD7}" type="pres">
      <dgm:prSet presAssocID="{B17DFD97-9C32-4D29-92EF-E229E08CFA1E}" presName="tx1" presStyleLbl="revTx" presStyleIdx="0" presStyleCnt="12"/>
      <dgm:spPr/>
    </dgm:pt>
    <dgm:pt modelId="{2C1E6B60-DD46-4C7A-A222-ACD6C9F16742}" type="pres">
      <dgm:prSet presAssocID="{B17DFD97-9C32-4D29-92EF-E229E08CFA1E}" presName="vert1" presStyleCnt="0"/>
      <dgm:spPr/>
    </dgm:pt>
    <dgm:pt modelId="{44BB3F48-8D29-4F02-945F-BF61F6446CD7}" type="pres">
      <dgm:prSet presAssocID="{5236BD07-0738-4058-9E28-E8E631CE3709}" presName="vertSpace2a" presStyleCnt="0"/>
      <dgm:spPr/>
    </dgm:pt>
    <dgm:pt modelId="{E2AFA469-DF2F-49E7-A1E7-58586B041385}" type="pres">
      <dgm:prSet presAssocID="{5236BD07-0738-4058-9E28-E8E631CE3709}" presName="horz2" presStyleCnt="0"/>
      <dgm:spPr/>
    </dgm:pt>
    <dgm:pt modelId="{042DD736-EB5F-4B0C-AA59-18BCBB61A9CF}" type="pres">
      <dgm:prSet presAssocID="{5236BD07-0738-4058-9E28-E8E631CE3709}" presName="horzSpace2" presStyleCnt="0"/>
      <dgm:spPr/>
    </dgm:pt>
    <dgm:pt modelId="{5FF19F79-AC77-464D-A507-F38ED6AA7D20}" type="pres">
      <dgm:prSet presAssocID="{5236BD07-0738-4058-9E28-E8E631CE3709}" presName="tx2" presStyleLbl="revTx" presStyleIdx="1" presStyleCnt="12"/>
      <dgm:spPr/>
    </dgm:pt>
    <dgm:pt modelId="{A9CAE6E5-D382-4407-BC16-3A58F75CB653}" type="pres">
      <dgm:prSet presAssocID="{5236BD07-0738-4058-9E28-E8E631CE3709}" presName="vert2" presStyleCnt="0"/>
      <dgm:spPr/>
    </dgm:pt>
    <dgm:pt modelId="{3E4CD99E-3A6F-4D42-8FC9-C4F75EFB215C}" type="pres">
      <dgm:prSet presAssocID="{5236BD07-0738-4058-9E28-E8E631CE3709}" presName="thinLine2b" presStyleLbl="callout" presStyleIdx="0" presStyleCnt="10"/>
      <dgm:spPr/>
    </dgm:pt>
    <dgm:pt modelId="{707B04A5-7F94-4D75-8446-758D08D1C5C8}" type="pres">
      <dgm:prSet presAssocID="{5236BD07-0738-4058-9E28-E8E631CE3709}" presName="vertSpace2b" presStyleCnt="0"/>
      <dgm:spPr/>
    </dgm:pt>
    <dgm:pt modelId="{1048379F-A533-4E96-9DF1-3F36839B653D}" type="pres">
      <dgm:prSet presAssocID="{6873F221-DD09-42D5-9C07-CBFAFD0090AB}" presName="horz2" presStyleCnt="0"/>
      <dgm:spPr/>
    </dgm:pt>
    <dgm:pt modelId="{9FDA6F58-75EF-4069-AD22-52F53A711BF1}" type="pres">
      <dgm:prSet presAssocID="{6873F221-DD09-42D5-9C07-CBFAFD0090AB}" presName="horzSpace2" presStyleCnt="0"/>
      <dgm:spPr/>
    </dgm:pt>
    <dgm:pt modelId="{06081AA4-1204-475D-A56D-F12E9F7EB8B8}" type="pres">
      <dgm:prSet presAssocID="{6873F221-DD09-42D5-9C07-CBFAFD0090AB}" presName="tx2" presStyleLbl="revTx" presStyleIdx="2" presStyleCnt="12"/>
      <dgm:spPr/>
    </dgm:pt>
    <dgm:pt modelId="{790406AF-2446-4793-9861-5EDB50D246C2}" type="pres">
      <dgm:prSet presAssocID="{6873F221-DD09-42D5-9C07-CBFAFD0090AB}" presName="vert2" presStyleCnt="0"/>
      <dgm:spPr/>
    </dgm:pt>
    <dgm:pt modelId="{C8DBF6B1-7745-4729-BBE3-E73E3C520D11}" type="pres">
      <dgm:prSet presAssocID="{6873F221-DD09-42D5-9C07-CBFAFD0090AB}" presName="thinLine2b" presStyleLbl="callout" presStyleIdx="1" presStyleCnt="10"/>
      <dgm:spPr/>
    </dgm:pt>
    <dgm:pt modelId="{17708DA3-4806-4AB2-8FAE-2D84E496FE27}" type="pres">
      <dgm:prSet presAssocID="{6873F221-DD09-42D5-9C07-CBFAFD0090AB}" presName="vertSpace2b" presStyleCnt="0"/>
      <dgm:spPr/>
    </dgm:pt>
    <dgm:pt modelId="{09CFAAB9-FF5F-4EB9-9E3A-520FC19CCE38}" type="pres">
      <dgm:prSet presAssocID="{6A0040FC-EEBD-4AB4-B9D6-277535494E32}" presName="horz2" presStyleCnt="0"/>
      <dgm:spPr/>
    </dgm:pt>
    <dgm:pt modelId="{838A18EC-F966-4508-B5B9-F8AA62F1F04C}" type="pres">
      <dgm:prSet presAssocID="{6A0040FC-EEBD-4AB4-B9D6-277535494E32}" presName="horzSpace2" presStyleCnt="0"/>
      <dgm:spPr/>
    </dgm:pt>
    <dgm:pt modelId="{309E6A21-2F14-4ED5-B382-6BDA0B3F8AFB}" type="pres">
      <dgm:prSet presAssocID="{6A0040FC-EEBD-4AB4-B9D6-277535494E32}" presName="tx2" presStyleLbl="revTx" presStyleIdx="3" presStyleCnt="12"/>
      <dgm:spPr/>
    </dgm:pt>
    <dgm:pt modelId="{ED646C14-AF34-4FAC-BD7A-B6E429B9FFAD}" type="pres">
      <dgm:prSet presAssocID="{6A0040FC-EEBD-4AB4-B9D6-277535494E32}" presName="vert2" presStyleCnt="0"/>
      <dgm:spPr/>
    </dgm:pt>
    <dgm:pt modelId="{EF278C58-6471-41CB-B402-471DB225A355}" type="pres">
      <dgm:prSet presAssocID="{6A0040FC-EEBD-4AB4-B9D6-277535494E32}" presName="thinLine2b" presStyleLbl="callout" presStyleIdx="2" presStyleCnt="10"/>
      <dgm:spPr/>
    </dgm:pt>
    <dgm:pt modelId="{23D8EDB5-244F-420E-8A0F-FE0A89367680}" type="pres">
      <dgm:prSet presAssocID="{6A0040FC-EEBD-4AB4-B9D6-277535494E32}" presName="vertSpace2b" presStyleCnt="0"/>
      <dgm:spPr/>
    </dgm:pt>
    <dgm:pt modelId="{57C07A95-EECD-4249-B0C8-E510F9338071}" type="pres">
      <dgm:prSet presAssocID="{C6044AE6-9583-4C1C-BD94-9E16DD87627D}" presName="horz2" presStyleCnt="0"/>
      <dgm:spPr/>
    </dgm:pt>
    <dgm:pt modelId="{5BC06FF9-C3EC-437A-899B-860F46AAB935}" type="pres">
      <dgm:prSet presAssocID="{C6044AE6-9583-4C1C-BD94-9E16DD87627D}" presName="horzSpace2" presStyleCnt="0"/>
      <dgm:spPr/>
    </dgm:pt>
    <dgm:pt modelId="{E2C8F71A-A2FC-487E-91A2-149568E154D6}" type="pres">
      <dgm:prSet presAssocID="{C6044AE6-9583-4C1C-BD94-9E16DD87627D}" presName="tx2" presStyleLbl="revTx" presStyleIdx="4" presStyleCnt="12"/>
      <dgm:spPr/>
    </dgm:pt>
    <dgm:pt modelId="{07ABB701-ADDA-4175-A16A-89940C9E3552}" type="pres">
      <dgm:prSet presAssocID="{C6044AE6-9583-4C1C-BD94-9E16DD87627D}" presName="vert2" presStyleCnt="0"/>
      <dgm:spPr/>
    </dgm:pt>
    <dgm:pt modelId="{D1C21DE5-DE6A-471D-A831-89D20FEEFEB8}" type="pres">
      <dgm:prSet presAssocID="{C6044AE6-9583-4C1C-BD94-9E16DD87627D}" presName="thinLine2b" presStyleLbl="callout" presStyleIdx="3" presStyleCnt="10"/>
      <dgm:spPr/>
    </dgm:pt>
    <dgm:pt modelId="{D502D357-C595-4C2F-9F30-E28680043E07}" type="pres">
      <dgm:prSet presAssocID="{C6044AE6-9583-4C1C-BD94-9E16DD87627D}" presName="vertSpace2b" presStyleCnt="0"/>
      <dgm:spPr/>
    </dgm:pt>
    <dgm:pt modelId="{6DEFE6B8-D8C5-4C83-B032-B866CE144F30}" type="pres">
      <dgm:prSet presAssocID="{808AC48F-E3CF-48AC-8F40-2F6DC672D19B}" presName="horz2" presStyleCnt="0"/>
      <dgm:spPr/>
    </dgm:pt>
    <dgm:pt modelId="{FB4CF2EC-68DB-4DC7-8382-9464B82320F6}" type="pres">
      <dgm:prSet presAssocID="{808AC48F-E3CF-48AC-8F40-2F6DC672D19B}" presName="horzSpace2" presStyleCnt="0"/>
      <dgm:spPr/>
    </dgm:pt>
    <dgm:pt modelId="{325A923F-7D36-4DB7-8FF6-A67A54B8BACD}" type="pres">
      <dgm:prSet presAssocID="{808AC48F-E3CF-48AC-8F40-2F6DC672D19B}" presName="tx2" presStyleLbl="revTx" presStyleIdx="5" presStyleCnt="12"/>
      <dgm:spPr/>
    </dgm:pt>
    <dgm:pt modelId="{2ECCF280-D720-4A51-BA67-71A4A3EED591}" type="pres">
      <dgm:prSet presAssocID="{808AC48F-E3CF-48AC-8F40-2F6DC672D19B}" presName="vert2" presStyleCnt="0"/>
      <dgm:spPr/>
    </dgm:pt>
    <dgm:pt modelId="{87C736FF-75F8-4A48-93E1-4E37B1D19128}" type="pres">
      <dgm:prSet presAssocID="{808AC48F-E3CF-48AC-8F40-2F6DC672D19B}" presName="thinLine2b" presStyleLbl="callout" presStyleIdx="4" presStyleCnt="10"/>
      <dgm:spPr/>
    </dgm:pt>
    <dgm:pt modelId="{C65490D9-F4BF-419F-ACF0-4205072BE8B5}" type="pres">
      <dgm:prSet presAssocID="{808AC48F-E3CF-48AC-8F40-2F6DC672D19B}" presName="vertSpace2b" presStyleCnt="0"/>
      <dgm:spPr/>
    </dgm:pt>
    <dgm:pt modelId="{B8C4DCEF-4C8C-41EF-B746-58B252DD171A}" type="pres">
      <dgm:prSet presAssocID="{67A74E3A-4FED-4855-862C-DD584331D51B}" presName="thickLine" presStyleLbl="alignNode1" presStyleIdx="1" presStyleCnt="2"/>
      <dgm:spPr/>
    </dgm:pt>
    <dgm:pt modelId="{341E480B-9EC9-4B2A-8B0A-3ECF7C058FFF}" type="pres">
      <dgm:prSet presAssocID="{67A74E3A-4FED-4855-862C-DD584331D51B}" presName="horz1" presStyleCnt="0"/>
      <dgm:spPr/>
    </dgm:pt>
    <dgm:pt modelId="{83B52FE9-A9F1-4056-9DBA-E8BBAC18303B}" type="pres">
      <dgm:prSet presAssocID="{67A74E3A-4FED-4855-862C-DD584331D51B}" presName="tx1" presStyleLbl="revTx" presStyleIdx="6" presStyleCnt="12"/>
      <dgm:spPr/>
    </dgm:pt>
    <dgm:pt modelId="{48AAEC31-0A9C-45C9-B81C-B65B73B38EE2}" type="pres">
      <dgm:prSet presAssocID="{67A74E3A-4FED-4855-862C-DD584331D51B}" presName="vert1" presStyleCnt="0"/>
      <dgm:spPr/>
    </dgm:pt>
    <dgm:pt modelId="{32B9AD2D-B71C-43B5-B718-2F73BB32899D}" type="pres">
      <dgm:prSet presAssocID="{FA089FEC-BF00-4A13-A08A-AE83441D9328}" presName="vertSpace2a" presStyleCnt="0"/>
      <dgm:spPr/>
    </dgm:pt>
    <dgm:pt modelId="{69761287-F5C0-44EE-95BB-84C29775167E}" type="pres">
      <dgm:prSet presAssocID="{FA089FEC-BF00-4A13-A08A-AE83441D9328}" presName="horz2" presStyleCnt="0"/>
      <dgm:spPr/>
    </dgm:pt>
    <dgm:pt modelId="{9109BD85-C67C-45F7-9881-60F9D83AF56A}" type="pres">
      <dgm:prSet presAssocID="{FA089FEC-BF00-4A13-A08A-AE83441D9328}" presName="horzSpace2" presStyleCnt="0"/>
      <dgm:spPr/>
    </dgm:pt>
    <dgm:pt modelId="{3373735E-74FB-45B6-A33A-DF066AAFB388}" type="pres">
      <dgm:prSet presAssocID="{FA089FEC-BF00-4A13-A08A-AE83441D9328}" presName="tx2" presStyleLbl="revTx" presStyleIdx="7" presStyleCnt="12"/>
      <dgm:spPr/>
    </dgm:pt>
    <dgm:pt modelId="{9788033D-3E10-4B3F-BE85-2E0DC717D2DB}" type="pres">
      <dgm:prSet presAssocID="{FA089FEC-BF00-4A13-A08A-AE83441D9328}" presName="vert2" presStyleCnt="0"/>
      <dgm:spPr/>
    </dgm:pt>
    <dgm:pt modelId="{E4447A6C-F993-468E-A14D-0E271922B559}" type="pres">
      <dgm:prSet presAssocID="{FA089FEC-BF00-4A13-A08A-AE83441D9328}" presName="thinLine2b" presStyleLbl="callout" presStyleIdx="5" presStyleCnt="10"/>
      <dgm:spPr/>
    </dgm:pt>
    <dgm:pt modelId="{8622E015-F3BF-4991-A693-F609967F8A82}" type="pres">
      <dgm:prSet presAssocID="{FA089FEC-BF00-4A13-A08A-AE83441D9328}" presName="vertSpace2b" presStyleCnt="0"/>
      <dgm:spPr/>
    </dgm:pt>
    <dgm:pt modelId="{AF0E8211-C6F7-4386-80B7-A616619480A0}" type="pres">
      <dgm:prSet presAssocID="{08AB31E3-AAEB-470D-8031-3411CF525045}" presName="horz2" presStyleCnt="0"/>
      <dgm:spPr/>
    </dgm:pt>
    <dgm:pt modelId="{47E51982-569A-49CB-8068-C543D6204A31}" type="pres">
      <dgm:prSet presAssocID="{08AB31E3-AAEB-470D-8031-3411CF525045}" presName="horzSpace2" presStyleCnt="0"/>
      <dgm:spPr/>
    </dgm:pt>
    <dgm:pt modelId="{EB4B8749-6A3A-4122-937C-87D11F58994F}" type="pres">
      <dgm:prSet presAssocID="{08AB31E3-AAEB-470D-8031-3411CF525045}" presName="tx2" presStyleLbl="revTx" presStyleIdx="8" presStyleCnt="12"/>
      <dgm:spPr/>
    </dgm:pt>
    <dgm:pt modelId="{C93B61D4-3325-49D1-96FD-627148D54C3F}" type="pres">
      <dgm:prSet presAssocID="{08AB31E3-AAEB-470D-8031-3411CF525045}" presName="vert2" presStyleCnt="0"/>
      <dgm:spPr/>
    </dgm:pt>
    <dgm:pt modelId="{D888A074-F93A-4CA5-9A9E-201E8F34106F}" type="pres">
      <dgm:prSet presAssocID="{08AB31E3-AAEB-470D-8031-3411CF525045}" presName="thinLine2b" presStyleLbl="callout" presStyleIdx="6" presStyleCnt="10"/>
      <dgm:spPr/>
    </dgm:pt>
    <dgm:pt modelId="{B044D301-356E-44D4-AFE4-8A6574C9D862}" type="pres">
      <dgm:prSet presAssocID="{08AB31E3-AAEB-470D-8031-3411CF525045}" presName="vertSpace2b" presStyleCnt="0"/>
      <dgm:spPr/>
    </dgm:pt>
    <dgm:pt modelId="{5F681E03-D89D-4952-9D66-0F61D48297C9}" type="pres">
      <dgm:prSet presAssocID="{B2AD6D78-823B-419D-BEC1-B52A1FB1045C}" presName="horz2" presStyleCnt="0"/>
      <dgm:spPr/>
    </dgm:pt>
    <dgm:pt modelId="{26164084-2093-492C-AA40-F8C0EBEADD58}" type="pres">
      <dgm:prSet presAssocID="{B2AD6D78-823B-419D-BEC1-B52A1FB1045C}" presName="horzSpace2" presStyleCnt="0"/>
      <dgm:spPr/>
    </dgm:pt>
    <dgm:pt modelId="{9893019F-A4CD-4F90-A4FC-4B6581D3790E}" type="pres">
      <dgm:prSet presAssocID="{B2AD6D78-823B-419D-BEC1-B52A1FB1045C}" presName="tx2" presStyleLbl="revTx" presStyleIdx="9" presStyleCnt="12"/>
      <dgm:spPr/>
    </dgm:pt>
    <dgm:pt modelId="{9FCC7052-D8F7-4810-9B44-EDD4A7ECAE9F}" type="pres">
      <dgm:prSet presAssocID="{B2AD6D78-823B-419D-BEC1-B52A1FB1045C}" presName="vert2" presStyleCnt="0"/>
      <dgm:spPr/>
    </dgm:pt>
    <dgm:pt modelId="{17D8F8D7-EC68-461C-854B-63E18C417B87}" type="pres">
      <dgm:prSet presAssocID="{B2AD6D78-823B-419D-BEC1-B52A1FB1045C}" presName="thinLine2b" presStyleLbl="callout" presStyleIdx="7" presStyleCnt="10"/>
      <dgm:spPr/>
    </dgm:pt>
    <dgm:pt modelId="{A47052B3-ACB3-46B9-AF6E-5DD825984F39}" type="pres">
      <dgm:prSet presAssocID="{B2AD6D78-823B-419D-BEC1-B52A1FB1045C}" presName="vertSpace2b" presStyleCnt="0"/>
      <dgm:spPr/>
    </dgm:pt>
    <dgm:pt modelId="{0B0D852B-7449-4B20-823E-9B53A5889502}" type="pres">
      <dgm:prSet presAssocID="{930A13B8-F879-46AC-BC62-901F5E7D8765}" presName="horz2" presStyleCnt="0"/>
      <dgm:spPr/>
    </dgm:pt>
    <dgm:pt modelId="{3C96E70E-15DD-4E4A-9A12-DC34996A178E}" type="pres">
      <dgm:prSet presAssocID="{930A13B8-F879-46AC-BC62-901F5E7D8765}" presName="horzSpace2" presStyleCnt="0"/>
      <dgm:spPr/>
    </dgm:pt>
    <dgm:pt modelId="{04C802DF-FEE3-44FB-AF16-73DC31D1D44B}" type="pres">
      <dgm:prSet presAssocID="{930A13B8-F879-46AC-BC62-901F5E7D8765}" presName="tx2" presStyleLbl="revTx" presStyleIdx="10" presStyleCnt="12"/>
      <dgm:spPr/>
    </dgm:pt>
    <dgm:pt modelId="{7D9F7DED-5EF0-42E1-9EB9-35886225C266}" type="pres">
      <dgm:prSet presAssocID="{930A13B8-F879-46AC-BC62-901F5E7D8765}" presName="vert2" presStyleCnt="0"/>
      <dgm:spPr/>
    </dgm:pt>
    <dgm:pt modelId="{F2CFC93A-25FE-4385-904B-01DD2F431BF8}" type="pres">
      <dgm:prSet presAssocID="{930A13B8-F879-46AC-BC62-901F5E7D8765}" presName="thinLine2b" presStyleLbl="callout" presStyleIdx="8" presStyleCnt="10"/>
      <dgm:spPr/>
    </dgm:pt>
    <dgm:pt modelId="{AC0C9E2A-6E37-474F-B451-15EDBC4F87EE}" type="pres">
      <dgm:prSet presAssocID="{930A13B8-F879-46AC-BC62-901F5E7D8765}" presName="vertSpace2b" presStyleCnt="0"/>
      <dgm:spPr/>
    </dgm:pt>
    <dgm:pt modelId="{7A557F58-65C1-419E-9579-8E061790A4DC}" type="pres">
      <dgm:prSet presAssocID="{B6CC11F4-C5B3-4B15-9734-0635402129B1}" presName="horz2" presStyleCnt="0"/>
      <dgm:spPr/>
    </dgm:pt>
    <dgm:pt modelId="{44860B64-0BB3-4F5A-9948-19E906A63A5D}" type="pres">
      <dgm:prSet presAssocID="{B6CC11F4-C5B3-4B15-9734-0635402129B1}" presName="horzSpace2" presStyleCnt="0"/>
      <dgm:spPr/>
    </dgm:pt>
    <dgm:pt modelId="{7D8C715E-2324-4187-B552-4A7AFD3C8E68}" type="pres">
      <dgm:prSet presAssocID="{B6CC11F4-C5B3-4B15-9734-0635402129B1}" presName="tx2" presStyleLbl="revTx" presStyleIdx="11" presStyleCnt="12"/>
      <dgm:spPr/>
    </dgm:pt>
    <dgm:pt modelId="{6B4FB760-8D9C-4412-BDE0-59C0092D2AFB}" type="pres">
      <dgm:prSet presAssocID="{B6CC11F4-C5B3-4B15-9734-0635402129B1}" presName="vert2" presStyleCnt="0"/>
      <dgm:spPr/>
    </dgm:pt>
    <dgm:pt modelId="{45E10130-E1AD-45BB-BF4F-9A2A5BAE236F}" type="pres">
      <dgm:prSet presAssocID="{B6CC11F4-C5B3-4B15-9734-0635402129B1}" presName="thinLine2b" presStyleLbl="callout" presStyleIdx="9" presStyleCnt="10"/>
      <dgm:spPr/>
    </dgm:pt>
    <dgm:pt modelId="{D14BA043-14C1-4B26-90CE-B1C33963A9FB}" type="pres">
      <dgm:prSet presAssocID="{B6CC11F4-C5B3-4B15-9734-0635402129B1}" presName="vertSpace2b" presStyleCnt="0"/>
      <dgm:spPr/>
    </dgm:pt>
  </dgm:ptLst>
  <dgm:cxnLst>
    <dgm:cxn modelId="{FC0DE607-42A3-4D7C-8256-3D33ECA60C71}" type="presOf" srcId="{B6CC11F4-C5B3-4B15-9734-0635402129B1}" destId="{7D8C715E-2324-4187-B552-4A7AFD3C8E68}" srcOrd="0" destOrd="0" presId="urn:microsoft.com/office/officeart/2008/layout/LinedList"/>
    <dgm:cxn modelId="{D60FCA13-2924-4B4F-BDAB-DA8CF235C0D5}" srcId="{B17DFD97-9C32-4D29-92EF-E229E08CFA1E}" destId="{808AC48F-E3CF-48AC-8F40-2F6DC672D19B}" srcOrd="4" destOrd="0" parTransId="{F1C2BD70-0426-4954-B877-7BB4A8C1C314}" sibTransId="{207E83FC-5545-44B4-AB57-2E702FF2B4A3}"/>
    <dgm:cxn modelId="{B5F2F72D-222E-4B6B-A593-2DC02A42204A}" type="presOf" srcId="{B17DFD97-9C32-4D29-92EF-E229E08CFA1E}" destId="{73FAF19C-9613-4B09-AF0F-693051FCEAD7}" srcOrd="0" destOrd="0" presId="urn:microsoft.com/office/officeart/2008/layout/LinedList"/>
    <dgm:cxn modelId="{A1F9AF5B-C37B-414C-9B67-4CC1A0F77301}" type="presOf" srcId="{FA089FEC-BF00-4A13-A08A-AE83441D9328}" destId="{3373735E-74FB-45B6-A33A-DF066AAFB388}" srcOrd="0" destOrd="0" presId="urn:microsoft.com/office/officeart/2008/layout/LinedList"/>
    <dgm:cxn modelId="{78E90E41-E1E3-4994-AB33-2F04DEAEBC0E}" srcId="{B17DFD97-9C32-4D29-92EF-E229E08CFA1E}" destId="{5236BD07-0738-4058-9E28-E8E631CE3709}" srcOrd="0" destOrd="0" parTransId="{C0FB6837-3A5E-4A7F-9137-21639333CB07}" sibTransId="{75D841B4-CDB2-442C-A7A7-0474A6AF922C}"/>
    <dgm:cxn modelId="{E54AB441-0B93-41E4-AD28-A25836604624}" srcId="{955F32A5-02FF-4311-BB2E-7C9A93B4619D}" destId="{B17DFD97-9C32-4D29-92EF-E229E08CFA1E}" srcOrd="0" destOrd="0" parTransId="{AE22568A-D985-44C4-88EC-F77B1881E25D}" sibTransId="{DB741820-A79C-4A24-A37A-C29C95EE084A}"/>
    <dgm:cxn modelId="{20630D66-3CA0-4A8E-B7D9-53E9FDAAC41F}" type="presOf" srcId="{930A13B8-F879-46AC-BC62-901F5E7D8765}" destId="{04C802DF-FEE3-44FB-AF16-73DC31D1D44B}" srcOrd="0" destOrd="0" presId="urn:microsoft.com/office/officeart/2008/layout/LinedList"/>
    <dgm:cxn modelId="{061AD86C-DCA9-420A-AA3B-1B2392D5C2BF}" srcId="{67A74E3A-4FED-4855-862C-DD584331D51B}" destId="{08AB31E3-AAEB-470D-8031-3411CF525045}" srcOrd="1" destOrd="0" parTransId="{4E4CD291-D8B8-4DBC-864D-1E2366EA1930}" sibTransId="{6FF370D1-FA63-4DC8-985B-62A841D4869A}"/>
    <dgm:cxn modelId="{95E0AC50-975F-4FBE-8CCF-8638D10E903C}" srcId="{B17DFD97-9C32-4D29-92EF-E229E08CFA1E}" destId="{C6044AE6-9583-4C1C-BD94-9E16DD87627D}" srcOrd="3" destOrd="0" parTransId="{0E5AD109-4DA1-431C-AA6D-3C2C76774F45}" sibTransId="{E45B0ED3-2169-4015-A5CA-F5050FF54752}"/>
    <dgm:cxn modelId="{DB988951-7661-4562-807F-4F94DF69F4C2}" type="presOf" srcId="{6873F221-DD09-42D5-9C07-CBFAFD0090AB}" destId="{06081AA4-1204-475D-A56D-F12E9F7EB8B8}" srcOrd="0" destOrd="0" presId="urn:microsoft.com/office/officeart/2008/layout/LinedList"/>
    <dgm:cxn modelId="{2A0FFB73-6B1C-401D-8519-A7FC428F7A78}" srcId="{B17DFD97-9C32-4D29-92EF-E229E08CFA1E}" destId="{6873F221-DD09-42D5-9C07-CBFAFD0090AB}" srcOrd="1" destOrd="0" parTransId="{190588BB-32A3-42C8-BAE4-B985C6F39E0A}" sibTransId="{8A909865-78E0-4C8E-994F-B4BABEDE5522}"/>
    <dgm:cxn modelId="{BE0F317A-3E2D-48CA-92B6-24C06A8D59F3}" srcId="{67A74E3A-4FED-4855-862C-DD584331D51B}" destId="{FA089FEC-BF00-4A13-A08A-AE83441D9328}" srcOrd="0" destOrd="0" parTransId="{12A975B3-D66D-4259-91E7-7DA2A17187A6}" sibTransId="{B352CE14-61AF-493B-96D6-02E836E2E39B}"/>
    <dgm:cxn modelId="{6B6A985A-9178-4D77-A6FE-8D492959F6F7}" type="presOf" srcId="{C6044AE6-9583-4C1C-BD94-9E16DD87627D}" destId="{E2C8F71A-A2FC-487E-91A2-149568E154D6}" srcOrd="0" destOrd="0" presId="urn:microsoft.com/office/officeart/2008/layout/LinedList"/>
    <dgm:cxn modelId="{8E5ACD87-33F4-4288-822C-15EFB7FB1039}" srcId="{B17DFD97-9C32-4D29-92EF-E229E08CFA1E}" destId="{6A0040FC-EEBD-4AB4-B9D6-277535494E32}" srcOrd="2" destOrd="0" parTransId="{78F99D6B-E87B-4AE4-B0B8-3899E464E6D3}" sibTransId="{504859F7-BE80-4958-AE27-D5672592D7AB}"/>
    <dgm:cxn modelId="{51CFC990-D66E-49CD-92E2-4C14D76A90C9}" type="presOf" srcId="{08AB31E3-AAEB-470D-8031-3411CF525045}" destId="{EB4B8749-6A3A-4122-937C-87D11F58994F}" srcOrd="0" destOrd="0" presId="urn:microsoft.com/office/officeart/2008/layout/LinedList"/>
    <dgm:cxn modelId="{D7EA0A93-B8DE-488B-87BF-C76C134AE80B}" srcId="{67A74E3A-4FED-4855-862C-DD584331D51B}" destId="{930A13B8-F879-46AC-BC62-901F5E7D8765}" srcOrd="3" destOrd="0" parTransId="{E91E70C1-EA83-44F3-9B6C-2590FD09B628}" sibTransId="{9AE49D1D-2968-4C91-9008-23B2F7898EF8}"/>
    <dgm:cxn modelId="{381519AE-069C-45A8-ACD9-626C29E4FA96}" srcId="{955F32A5-02FF-4311-BB2E-7C9A93B4619D}" destId="{67A74E3A-4FED-4855-862C-DD584331D51B}" srcOrd="1" destOrd="0" parTransId="{D6352DA4-C8D7-4E37-BCE2-BA5B9D223795}" sibTransId="{71219718-0599-4FE5-9EB7-69FA7AA9F72A}"/>
    <dgm:cxn modelId="{5B7C5EB4-B13F-43B9-AAED-94D22F83A590}" type="presOf" srcId="{5236BD07-0738-4058-9E28-E8E631CE3709}" destId="{5FF19F79-AC77-464D-A507-F38ED6AA7D20}" srcOrd="0" destOrd="0" presId="urn:microsoft.com/office/officeart/2008/layout/LinedList"/>
    <dgm:cxn modelId="{3287B3C0-2267-4485-93C7-97EE47C22486}" type="presOf" srcId="{B2AD6D78-823B-419D-BEC1-B52A1FB1045C}" destId="{9893019F-A4CD-4F90-A4FC-4B6581D3790E}" srcOrd="0" destOrd="0" presId="urn:microsoft.com/office/officeart/2008/layout/LinedList"/>
    <dgm:cxn modelId="{ECDC76D4-71D5-4703-A8DE-C9EF9FBE7F69}" type="presOf" srcId="{6A0040FC-EEBD-4AB4-B9D6-277535494E32}" destId="{309E6A21-2F14-4ED5-B382-6BDA0B3F8AFB}" srcOrd="0" destOrd="0" presId="urn:microsoft.com/office/officeart/2008/layout/LinedList"/>
    <dgm:cxn modelId="{39A1D1DA-A5C3-4D2A-A273-74BF7442C181}" srcId="{67A74E3A-4FED-4855-862C-DD584331D51B}" destId="{B2AD6D78-823B-419D-BEC1-B52A1FB1045C}" srcOrd="2" destOrd="0" parTransId="{BE6E0AD2-916B-48AC-ADBD-54FAD8AF3E05}" sibTransId="{807026C5-6AA8-494F-9C29-9DD64C101735}"/>
    <dgm:cxn modelId="{B4B0ABE2-9BC9-450B-B427-3251F96EEB57}" type="presOf" srcId="{67A74E3A-4FED-4855-862C-DD584331D51B}" destId="{83B52FE9-A9F1-4056-9DBA-E8BBAC18303B}" srcOrd="0" destOrd="0" presId="urn:microsoft.com/office/officeart/2008/layout/LinedList"/>
    <dgm:cxn modelId="{574153EA-4C5F-4C64-AF9C-E40967CDEC7A}" srcId="{67A74E3A-4FED-4855-862C-DD584331D51B}" destId="{B6CC11F4-C5B3-4B15-9734-0635402129B1}" srcOrd="4" destOrd="0" parTransId="{E2B07B01-F0D6-4DAF-900B-33DA710EF5E2}" sibTransId="{CBF9EA75-451B-4F62-91FC-6403350A3A61}"/>
    <dgm:cxn modelId="{A3C18EFB-D973-4BEB-9410-F5692957C383}" type="presOf" srcId="{955F32A5-02FF-4311-BB2E-7C9A93B4619D}" destId="{9AEDA4E6-604B-4E87-8F15-1B4739FA2D6B}" srcOrd="0" destOrd="0" presId="urn:microsoft.com/office/officeart/2008/layout/LinedList"/>
    <dgm:cxn modelId="{829B22FC-64D9-4D28-A529-780E55DAF2FC}" type="presOf" srcId="{808AC48F-E3CF-48AC-8F40-2F6DC672D19B}" destId="{325A923F-7D36-4DB7-8FF6-A67A54B8BACD}" srcOrd="0" destOrd="0" presId="urn:microsoft.com/office/officeart/2008/layout/LinedList"/>
    <dgm:cxn modelId="{1BB77636-A936-4BF6-80B6-55E2BB969D16}" type="presParOf" srcId="{9AEDA4E6-604B-4E87-8F15-1B4739FA2D6B}" destId="{011353E6-2084-4764-BB06-2B36FD75A8D1}" srcOrd="0" destOrd="0" presId="urn:microsoft.com/office/officeart/2008/layout/LinedList"/>
    <dgm:cxn modelId="{F58786C6-C18C-40E2-95D5-00A8585AFB3E}" type="presParOf" srcId="{9AEDA4E6-604B-4E87-8F15-1B4739FA2D6B}" destId="{6163C3B7-D1B2-497F-978B-28B8B4AC19EC}" srcOrd="1" destOrd="0" presId="urn:microsoft.com/office/officeart/2008/layout/LinedList"/>
    <dgm:cxn modelId="{AA0A0AAC-BB3D-425D-B9B6-5989FFBFF8B9}" type="presParOf" srcId="{6163C3B7-D1B2-497F-978B-28B8B4AC19EC}" destId="{73FAF19C-9613-4B09-AF0F-693051FCEAD7}" srcOrd="0" destOrd="0" presId="urn:microsoft.com/office/officeart/2008/layout/LinedList"/>
    <dgm:cxn modelId="{DCBFCD48-8E77-4FC4-8141-72B6E7F7F999}" type="presParOf" srcId="{6163C3B7-D1B2-497F-978B-28B8B4AC19EC}" destId="{2C1E6B60-DD46-4C7A-A222-ACD6C9F16742}" srcOrd="1" destOrd="0" presId="urn:microsoft.com/office/officeart/2008/layout/LinedList"/>
    <dgm:cxn modelId="{4EA453AF-5384-4138-8DFF-1E8667B45F68}" type="presParOf" srcId="{2C1E6B60-DD46-4C7A-A222-ACD6C9F16742}" destId="{44BB3F48-8D29-4F02-945F-BF61F6446CD7}" srcOrd="0" destOrd="0" presId="urn:microsoft.com/office/officeart/2008/layout/LinedList"/>
    <dgm:cxn modelId="{FB5B8F86-748B-4E78-A63A-BEA9F27A08EC}" type="presParOf" srcId="{2C1E6B60-DD46-4C7A-A222-ACD6C9F16742}" destId="{E2AFA469-DF2F-49E7-A1E7-58586B041385}" srcOrd="1" destOrd="0" presId="urn:microsoft.com/office/officeart/2008/layout/LinedList"/>
    <dgm:cxn modelId="{D5D2FD78-FE19-4198-BD2E-34C1EBE5C3B4}" type="presParOf" srcId="{E2AFA469-DF2F-49E7-A1E7-58586B041385}" destId="{042DD736-EB5F-4B0C-AA59-18BCBB61A9CF}" srcOrd="0" destOrd="0" presId="urn:microsoft.com/office/officeart/2008/layout/LinedList"/>
    <dgm:cxn modelId="{766E5A25-3C3F-4A6F-AB64-550394210D4A}" type="presParOf" srcId="{E2AFA469-DF2F-49E7-A1E7-58586B041385}" destId="{5FF19F79-AC77-464D-A507-F38ED6AA7D20}" srcOrd="1" destOrd="0" presId="urn:microsoft.com/office/officeart/2008/layout/LinedList"/>
    <dgm:cxn modelId="{97AA4F25-C3B0-42E0-BC5F-6F7FD4EFF3DB}" type="presParOf" srcId="{E2AFA469-DF2F-49E7-A1E7-58586B041385}" destId="{A9CAE6E5-D382-4407-BC16-3A58F75CB653}" srcOrd="2" destOrd="0" presId="urn:microsoft.com/office/officeart/2008/layout/LinedList"/>
    <dgm:cxn modelId="{84C53D71-8D61-458E-90FE-5BE9A087809A}" type="presParOf" srcId="{2C1E6B60-DD46-4C7A-A222-ACD6C9F16742}" destId="{3E4CD99E-3A6F-4D42-8FC9-C4F75EFB215C}" srcOrd="2" destOrd="0" presId="urn:microsoft.com/office/officeart/2008/layout/LinedList"/>
    <dgm:cxn modelId="{4FE8E8F1-75D3-47E0-A396-4EB66C4AE090}" type="presParOf" srcId="{2C1E6B60-DD46-4C7A-A222-ACD6C9F16742}" destId="{707B04A5-7F94-4D75-8446-758D08D1C5C8}" srcOrd="3" destOrd="0" presId="urn:microsoft.com/office/officeart/2008/layout/LinedList"/>
    <dgm:cxn modelId="{ECBDC3B3-6B5B-476E-AAB8-4AE8A7B8CF23}" type="presParOf" srcId="{2C1E6B60-DD46-4C7A-A222-ACD6C9F16742}" destId="{1048379F-A533-4E96-9DF1-3F36839B653D}" srcOrd="4" destOrd="0" presId="urn:microsoft.com/office/officeart/2008/layout/LinedList"/>
    <dgm:cxn modelId="{F037AD42-9F9D-4580-B19A-17841A91B114}" type="presParOf" srcId="{1048379F-A533-4E96-9DF1-3F36839B653D}" destId="{9FDA6F58-75EF-4069-AD22-52F53A711BF1}" srcOrd="0" destOrd="0" presId="urn:microsoft.com/office/officeart/2008/layout/LinedList"/>
    <dgm:cxn modelId="{D10CBDD4-2D94-4F8F-833E-6FFE7A6B00EF}" type="presParOf" srcId="{1048379F-A533-4E96-9DF1-3F36839B653D}" destId="{06081AA4-1204-475D-A56D-F12E9F7EB8B8}" srcOrd="1" destOrd="0" presId="urn:microsoft.com/office/officeart/2008/layout/LinedList"/>
    <dgm:cxn modelId="{911E1084-982E-4DCD-96C5-D337E1B13AFA}" type="presParOf" srcId="{1048379F-A533-4E96-9DF1-3F36839B653D}" destId="{790406AF-2446-4793-9861-5EDB50D246C2}" srcOrd="2" destOrd="0" presId="urn:microsoft.com/office/officeart/2008/layout/LinedList"/>
    <dgm:cxn modelId="{A2A67A13-FFF2-49DF-A237-CB88847EBF3B}" type="presParOf" srcId="{2C1E6B60-DD46-4C7A-A222-ACD6C9F16742}" destId="{C8DBF6B1-7745-4729-BBE3-E73E3C520D11}" srcOrd="5" destOrd="0" presId="urn:microsoft.com/office/officeart/2008/layout/LinedList"/>
    <dgm:cxn modelId="{7F3B99D8-6F6E-4798-A8B8-F5BD05C11035}" type="presParOf" srcId="{2C1E6B60-DD46-4C7A-A222-ACD6C9F16742}" destId="{17708DA3-4806-4AB2-8FAE-2D84E496FE27}" srcOrd="6" destOrd="0" presId="urn:microsoft.com/office/officeart/2008/layout/LinedList"/>
    <dgm:cxn modelId="{3C89F433-98E5-4F3F-B169-029113080761}" type="presParOf" srcId="{2C1E6B60-DD46-4C7A-A222-ACD6C9F16742}" destId="{09CFAAB9-FF5F-4EB9-9E3A-520FC19CCE38}" srcOrd="7" destOrd="0" presId="urn:microsoft.com/office/officeart/2008/layout/LinedList"/>
    <dgm:cxn modelId="{6AE499EF-9563-4F0F-9BE4-63836E5D7617}" type="presParOf" srcId="{09CFAAB9-FF5F-4EB9-9E3A-520FC19CCE38}" destId="{838A18EC-F966-4508-B5B9-F8AA62F1F04C}" srcOrd="0" destOrd="0" presId="urn:microsoft.com/office/officeart/2008/layout/LinedList"/>
    <dgm:cxn modelId="{BCF31EED-1BD3-41AC-BF5F-C4BA7E1F80C3}" type="presParOf" srcId="{09CFAAB9-FF5F-4EB9-9E3A-520FC19CCE38}" destId="{309E6A21-2F14-4ED5-B382-6BDA0B3F8AFB}" srcOrd="1" destOrd="0" presId="urn:microsoft.com/office/officeart/2008/layout/LinedList"/>
    <dgm:cxn modelId="{C0034B7C-E544-42BF-9231-3E8BDE9F4389}" type="presParOf" srcId="{09CFAAB9-FF5F-4EB9-9E3A-520FC19CCE38}" destId="{ED646C14-AF34-4FAC-BD7A-B6E429B9FFAD}" srcOrd="2" destOrd="0" presId="urn:microsoft.com/office/officeart/2008/layout/LinedList"/>
    <dgm:cxn modelId="{9EEE1C56-7D4B-467B-81F4-F04258D17A83}" type="presParOf" srcId="{2C1E6B60-DD46-4C7A-A222-ACD6C9F16742}" destId="{EF278C58-6471-41CB-B402-471DB225A355}" srcOrd="8" destOrd="0" presId="urn:microsoft.com/office/officeart/2008/layout/LinedList"/>
    <dgm:cxn modelId="{5F652411-7EF7-47E7-BC93-02CF71C27CBE}" type="presParOf" srcId="{2C1E6B60-DD46-4C7A-A222-ACD6C9F16742}" destId="{23D8EDB5-244F-420E-8A0F-FE0A89367680}" srcOrd="9" destOrd="0" presId="urn:microsoft.com/office/officeart/2008/layout/LinedList"/>
    <dgm:cxn modelId="{13405C52-0E46-45A6-AA49-9B01CCAEAD92}" type="presParOf" srcId="{2C1E6B60-DD46-4C7A-A222-ACD6C9F16742}" destId="{57C07A95-EECD-4249-B0C8-E510F9338071}" srcOrd="10" destOrd="0" presId="urn:microsoft.com/office/officeart/2008/layout/LinedList"/>
    <dgm:cxn modelId="{7D1F1A5D-96EA-4C70-92D7-2875C77B65B6}" type="presParOf" srcId="{57C07A95-EECD-4249-B0C8-E510F9338071}" destId="{5BC06FF9-C3EC-437A-899B-860F46AAB935}" srcOrd="0" destOrd="0" presId="urn:microsoft.com/office/officeart/2008/layout/LinedList"/>
    <dgm:cxn modelId="{4F1DEFD1-30EC-4DD4-BF46-1D15FE5DD4E2}" type="presParOf" srcId="{57C07A95-EECD-4249-B0C8-E510F9338071}" destId="{E2C8F71A-A2FC-487E-91A2-149568E154D6}" srcOrd="1" destOrd="0" presId="urn:microsoft.com/office/officeart/2008/layout/LinedList"/>
    <dgm:cxn modelId="{930D4D00-1D6E-48C2-8315-3DFC9265DB9A}" type="presParOf" srcId="{57C07A95-EECD-4249-B0C8-E510F9338071}" destId="{07ABB701-ADDA-4175-A16A-89940C9E3552}" srcOrd="2" destOrd="0" presId="urn:microsoft.com/office/officeart/2008/layout/LinedList"/>
    <dgm:cxn modelId="{4F8C46F4-64EB-46DA-96B6-2F2C472A3DEF}" type="presParOf" srcId="{2C1E6B60-DD46-4C7A-A222-ACD6C9F16742}" destId="{D1C21DE5-DE6A-471D-A831-89D20FEEFEB8}" srcOrd="11" destOrd="0" presId="urn:microsoft.com/office/officeart/2008/layout/LinedList"/>
    <dgm:cxn modelId="{158394A0-2C6C-4CF9-AB67-413C44F27F20}" type="presParOf" srcId="{2C1E6B60-DD46-4C7A-A222-ACD6C9F16742}" destId="{D502D357-C595-4C2F-9F30-E28680043E07}" srcOrd="12" destOrd="0" presId="urn:microsoft.com/office/officeart/2008/layout/LinedList"/>
    <dgm:cxn modelId="{C3460F66-E1FF-44D9-9894-5043A53E8BFC}" type="presParOf" srcId="{2C1E6B60-DD46-4C7A-A222-ACD6C9F16742}" destId="{6DEFE6B8-D8C5-4C83-B032-B866CE144F30}" srcOrd="13" destOrd="0" presId="urn:microsoft.com/office/officeart/2008/layout/LinedList"/>
    <dgm:cxn modelId="{7CCC71E5-1804-4A5F-A42D-286CB868483F}" type="presParOf" srcId="{6DEFE6B8-D8C5-4C83-B032-B866CE144F30}" destId="{FB4CF2EC-68DB-4DC7-8382-9464B82320F6}" srcOrd="0" destOrd="0" presId="urn:microsoft.com/office/officeart/2008/layout/LinedList"/>
    <dgm:cxn modelId="{8611DDB3-3E44-45D7-AE62-81DE74CA7D77}" type="presParOf" srcId="{6DEFE6B8-D8C5-4C83-B032-B866CE144F30}" destId="{325A923F-7D36-4DB7-8FF6-A67A54B8BACD}" srcOrd="1" destOrd="0" presId="urn:microsoft.com/office/officeart/2008/layout/LinedList"/>
    <dgm:cxn modelId="{62643ED4-0F36-4E32-BA00-7A524F0D29FF}" type="presParOf" srcId="{6DEFE6B8-D8C5-4C83-B032-B866CE144F30}" destId="{2ECCF280-D720-4A51-BA67-71A4A3EED591}" srcOrd="2" destOrd="0" presId="urn:microsoft.com/office/officeart/2008/layout/LinedList"/>
    <dgm:cxn modelId="{447184C1-C988-462A-B06A-99D59968815E}" type="presParOf" srcId="{2C1E6B60-DD46-4C7A-A222-ACD6C9F16742}" destId="{87C736FF-75F8-4A48-93E1-4E37B1D19128}" srcOrd="14" destOrd="0" presId="urn:microsoft.com/office/officeart/2008/layout/LinedList"/>
    <dgm:cxn modelId="{06A77BD9-9B12-4C84-B810-D26D17354C09}" type="presParOf" srcId="{2C1E6B60-DD46-4C7A-A222-ACD6C9F16742}" destId="{C65490D9-F4BF-419F-ACF0-4205072BE8B5}" srcOrd="15" destOrd="0" presId="urn:microsoft.com/office/officeart/2008/layout/LinedList"/>
    <dgm:cxn modelId="{01E1D332-F20C-4548-97DB-604094F7B883}" type="presParOf" srcId="{9AEDA4E6-604B-4E87-8F15-1B4739FA2D6B}" destId="{B8C4DCEF-4C8C-41EF-B746-58B252DD171A}" srcOrd="2" destOrd="0" presId="urn:microsoft.com/office/officeart/2008/layout/LinedList"/>
    <dgm:cxn modelId="{BDCD19EF-2A13-4F31-95EC-BE2DADD040B2}" type="presParOf" srcId="{9AEDA4E6-604B-4E87-8F15-1B4739FA2D6B}" destId="{341E480B-9EC9-4B2A-8B0A-3ECF7C058FFF}" srcOrd="3" destOrd="0" presId="urn:microsoft.com/office/officeart/2008/layout/LinedList"/>
    <dgm:cxn modelId="{B8A5D88D-9976-4F90-B6F2-09FF92616AA8}" type="presParOf" srcId="{341E480B-9EC9-4B2A-8B0A-3ECF7C058FFF}" destId="{83B52FE9-A9F1-4056-9DBA-E8BBAC18303B}" srcOrd="0" destOrd="0" presId="urn:microsoft.com/office/officeart/2008/layout/LinedList"/>
    <dgm:cxn modelId="{6A427E8C-4FC2-4608-876B-45FE5E1B25B5}" type="presParOf" srcId="{341E480B-9EC9-4B2A-8B0A-3ECF7C058FFF}" destId="{48AAEC31-0A9C-45C9-B81C-B65B73B38EE2}" srcOrd="1" destOrd="0" presId="urn:microsoft.com/office/officeart/2008/layout/LinedList"/>
    <dgm:cxn modelId="{3B94D7CF-359E-4710-9AF4-FEF49504E086}" type="presParOf" srcId="{48AAEC31-0A9C-45C9-B81C-B65B73B38EE2}" destId="{32B9AD2D-B71C-43B5-B718-2F73BB32899D}" srcOrd="0" destOrd="0" presId="urn:microsoft.com/office/officeart/2008/layout/LinedList"/>
    <dgm:cxn modelId="{5BAF9E54-1120-4941-B317-86BF86130B71}" type="presParOf" srcId="{48AAEC31-0A9C-45C9-B81C-B65B73B38EE2}" destId="{69761287-F5C0-44EE-95BB-84C29775167E}" srcOrd="1" destOrd="0" presId="urn:microsoft.com/office/officeart/2008/layout/LinedList"/>
    <dgm:cxn modelId="{44B818BF-F5EE-464E-AE84-FCB620B2AFA6}" type="presParOf" srcId="{69761287-F5C0-44EE-95BB-84C29775167E}" destId="{9109BD85-C67C-45F7-9881-60F9D83AF56A}" srcOrd="0" destOrd="0" presId="urn:microsoft.com/office/officeart/2008/layout/LinedList"/>
    <dgm:cxn modelId="{E5F841C3-3AA1-48A3-AF12-E06F77151034}" type="presParOf" srcId="{69761287-F5C0-44EE-95BB-84C29775167E}" destId="{3373735E-74FB-45B6-A33A-DF066AAFB388}" srcOrd="1" destOrd="0" presId="urn:microsoft.com/office/officeart/2008/layout/LinedList"/>
    <dgm:cxn modelId="{B96C1054-2173-489F-8E78-C1851DD7B738}" type="presParOf" srcId="{69761287-F5C0-44EE-95BB-84C29775167E}" destId="{9788033D-3E10-4B3F-BE85-2E0DC717D2DB}" srcOrd="2" destOrd="0" presId="urn:microsoft.com/office/officeart/2008/layout/LinedList"/>
    <dgm:cxn modelId="{B9F032E4-E81D-4072-835D-DFBFC31C5120}" type="presParOf" srcId="{48AAEC31-0A9C-45C9-B81C-B65B73B38EE2}" destId="{E4447A6C-F993-468E-A14D-0E271922B559}" srcOrd="2" destOrd="0" presId="urn:microsoft.com/office/officeart/2008/layout/LinedList"/>
    <dgm:cxn modelId="{E462173E-C12F-451B-B1BB-9F3DC5D5F5D8}" type="presParOf" srcId="{48AAEC31-0A9C-45C9-B81C-B65B73B38EE2}" destId="{8622E015-F3BF-4991-A693-F609967F8A82}" srcOrd="3" destOrd="0" presId="urn:microsoft.com/office/officeart/2008/layout/LinedList"/>
    <dgm:cxn modelId="{005CBE0C-5E35-40B3-B169-48D9CCC4AF5F}" type="presParOf" srcId="{48AAEC31-0A9C-45C9-B81C-B65B73B38EE2}" destId="{AF0E8211-C6F7-4386-80B7-A616619480A0}" srcOrd="4" destOrd="0" presId="urn:microsoft.com/office/officeart/2008/layout/LinedList"/>
    <dgm:cxn modelId="{3109D3BE-BF6D-4C0A-AC29-A07F5FCAA5CA}" type="presParOf" srcId="{AF0E8211-C6F7-4386-80B7-A616619480A0}" destId="{47E51982-569A-49CB-8068-C543D6204A31}" srcOrd="0" destOrd="0" presId="urn:microsoft.com/office/officeart/2008/layout/LinedList"/>
    <dgm:cxn modelId="{34442639-074D-42B8-BA09-691273F0380C}" type="presParOf" srcId="{AF0E8211-C6F7-4386-80B7-A616619480A0}" destId="{EB4B8749-6A3A-4122-937C-87D11F58994F}" srcOrd="1" destOrd="0" presId="urn:microsoft.com/office/officeart/2008/layout/LinedList"/>
    <dgm:cxn modelId="{7F398426-F35C-4166-8D6B-D36F72074982}" type="presParOf" srcId="{AF0E8211-C6F7-4386-80B7-A616619480A0}" destId="{C93B61D4-3325-49D1-96FD-627148D54C3F}" srcOrd="2" destOrd="0" presId="urn:microsoft.com/office/officeart/2008/layout/LinedList"/>
    <dgm:cxn modelId="{D97426AE-1B31-4945-916E-53713A45BB14}" type="presParOf" srcId="{48AAEC31-0A9C-45C9-B81C-B65B73B38EE2}" destId="{D888A074-F93A-4CA5-9A9E-201E8F34106F}" srcOrd="5" destOrd="0" presId="urn:microsoft.com/office/officeart/2008/layout/LinedList"/>
    <dgm:cxn modelId="{EA106A38-3427-4B41-9038-4D8D397349AE}" type="presParOf" srcId="{48AAEC31-0A9C-45C9-B81C-B65B73B38EE2}" destId="{B044D301-356E-44D4-AFE4-8A6574C9D862}" srcOrd="6" destOrd="0" presId="urn:microsoft.com/office/officeart/2008/layout/LinedList"/>
    <dgm:cxn modelId="{76821C5F-0627-4315-A359-192282C4506F}" type="presParOf" srcId="{48AAEC31-0A9C-45C9-B81C-B65B73B38EE2}" destId="{5F681E03-D89D-4952-9D66-0F61D48297C9}" srcOrd="7" destOrd="0" presId="urn:microsoft.com/office/officeart/2008/layout/LinedList"/>
    <dgm:cxn modelId="{1A6FC276-63A2-4C82-89F6-C5BC6E8A0C52}" type="presParOf" srcId="{5F681E03-D89D-4952-9D66-0F61D48297C9}" destId="{26164084-2093-492C-AA40-F8C0EBEADD58}" srcOrd="0" destOrd="0" presId="urn:microsoft.com/office/officeart/2008/layout/LinedList"/>
    <dgm:cxn modelId="{82B9FD12-8342-4AB5-A006-E91365AC5FCC}" type="presParOf" srcId="{5F681E03-D89D-4952-9D66-0F61D48297C9}" destId="{9893019F-A4CD-4F90-A4FC-4B6581D3790E}" srcOrd="1" destOrd="0" presId="urn:microsoft.com/office/officeart/2008/layout/LinedList"/>
    <dgm:cxn modelId="{CAC2182D-B167-40F3-BA63-2F332CC256FC}" type="presParOf" srcId="{5F681E03-D89D-4952-9D66-0F61D48297C9}" destId="{9FCC7052-D8F7-4810-9B44-EDD4A7ECAE9F}" srcOrd="2" destOrd="0" presId="urn:microsoft.com/office/officeart/2008/layout/LinedList"/>
    <dgm:cxn modelId="{EE4AE27B-51B8-463F-9B2E-65A32B8FF551}" type="presParOf" srcId="{48AAEC31-0A9C-45C9-B81C-B65B73B38EE2}" destId="{17D8F8D7-EC68-461C-854B-63E18C417B87}" srcOrd="8" destOrd="0" presId="urn:microsoft.com/office/officeart/2008/layout/LinedList"/>
    <dgm:cxn modelId="{6A000B68-95D3-4DC5-AD46-796463E22A1E}" type="presParOf" srcId="{48AAEC31-0A9C-45C9-B81C-B65B73B38EE2}" destId="{A47052B3-ACB3-46B9-AF6E-5DD825984F39}" srcOrd="9" destOrd="0" presId="urn:microsoft.com/office/officeart/2008/layout/LinedList"/>
    <dgm:cxn modelId="{944BE06C-EE8D-48E4-9E80-3A7C0CCB30CA}" type="presParOf" srcId="{48AAEC31-0A9C-45C9-B81C-B65B73B38EE2}" destId="{0B0D852B-7449-4B20-823E-9B53A5889502}" srcOrd="10" destOrd="0" presId="urn:microsoft.com/office/officeart/2008/layout/LinedList"/>
    <dgm:cxn modelId="{8872D003-ECE0-45F1-9B07-A86D39436134}" type="presParOf" srcId="{0B0D852B-7449-4B20-823E-9B53A5889502}" destId="{3C96E70E-15DD-4E4A-9A12-DC34996A178E}" srcOrd="0" destOrd="0" presId="urn:microsoft.com/office/officeart/2008/layout/LinedList"/>
    <dgm:cxn modelId="{9A6190A3-3450-4D76-B139-E52819DF63DD}" type="presParOf" srcId="{0B0D852B-7449-4B20-823E-9B53A5889502}" destId="{04C802DF-FEE3-44FB-AF16-73DC31D1D44B}" srcOrd="1" destOrd="0" presId="urn:microsoft.com/office/officeart/2008/layout/LinedList"/>
    <dgm:cxn modelId="{E9B6F716-6422-4C36-88E1-95184EEACB28}" type="presParOf" srcId="{0B0D852B-7449-4B20-823E-9B53A5889502}" destId="{7D9F7DED-5EF0-42E1-9EB9-35886225C266}" srcOrd="2" destOrd="0" presId="urn:microsoft.com/office/officeart/2008/layout/LinedList"/>
    <dgm:cxn modelId="{A5FAB7E4-3926-4B88-8731-DA248A137132}" type="presParOf" srcId="{48AAEC31-0A9C-45C9-B81C-B65B73B38EE2}" destId="{F2CFC93A-25FE-4385-904B-01DD2F431BF8}" srcOrd="11" destOrd="0" presId="urn:microsoft.com/office/officeart/2008/layout/LinedList"/>
    <dgm:cxn modelId="{909D9F5F-46B7-4B51-B963-405FBF80B73A}" type="presParOf" srcId="{48AAEC31-0A9C-45C9-B81C-B65B73B38EE2}" destId="{AC0C9E2A-6E37-474F-B451-15EDBC4F87EE}" srcOrd="12" destOrd="0" presId="urn:microsoft.com/office/officeart/2008/layout/LinedList"/>
    <dgm:cxn modelId="{1285A3B6-24DB-4CF2-A8B5-83F437A9A756}" type="presParOf" srcId="{48AAEC31-0A9C-45C9-B81C-B65B73B38EE2}" destId="{7A557F58-65C1-419E-9579-8E061790A4DC}" srcOrd="13" destOrd="0" presId="urn:microsoft.com/office/officeart/2008/layout/LinedList"/>
    <dgm:cxn modelId="{8D611C99-D5BB-4EDE-905C-63A91A7242CA}" type="presParOf" srcId="{7A557F58-65C1-419E-9579-8E061790A4DC}" destId="{44860B64-0BB3-4F5A-9948-19E906A63A5D}" srcOrd="0" destOrd="0" presId="urn:microsoft.com/office/officeart/2008/layout/LinedList"/>
    <dgm:cxn modelId="{B17664AA-9FD4-4C05-94EB-E43651B58D96}" type="presParOf" srcId="{7A557F58-65C1-419E-9579-8E061790A4DC}" destId="{7D8C715E-2324-4187-B552-4A7AFD3C8E68}" srcOrd="1" destOrd="0" presId="urn:microsoft.com/office/officeart/2008/layout/LinedList"/>
    <dgm:cxn modelId="{4F416059-C959-4CDA-B7B8-8DA6521F6B18}" type="presParOf" srcId="{7A557F58-65C1-419E-9579-8E061790A4DC}" destId="{6B4FB760-8D9C-4412-BDE0-59C0092D2AFB}" srcOrd="2" destOrd="0" presId="urn:microsoft.com/office/officeart/2008/layout/LinedList"/>
    <dgm:cxn modelId="{50CA001D-2650-4881-B8C0-EB00265D9FAE}" type="presParOf" srcId="{48AAEC31-0A9C-45C9-B81C-B65B73B38EE2}" destId="{45E10130-E1AD-45BB-BF4F-9A2A5BAE236F}" srcOrd="14" destOrd="0" presId="urn:microsoft.com/office/officeart/2008/layout/LinedList"/>
    <dgm:cxn modelId="{6B9870D8-02B6-4340-92DD-0CECFFFCB296}" type="presParOf" srcId="{48AAEC31-0A9C-45C9-B81C-B65B73B38EE2}" destId="{D14BA043-14C1-4B26-90CE-B1C33963A9FB}" srcOrd="15"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C020A-3741-450D-BE91-D48510D5D979}" type="doc">
      <dgm:prSet loTypeId="urn:microsoft.com/office/officeart/2008/layout/LinedList" loCatId="list" qsTypeId="urn:microsoft.com/office/officeart/2005/8/quickstyle/simple4" qsCatId="simple" csTypeId="urn:microsoft.com/office/officeart/2005/8/colors/colorful2" csCatId="colorful"/>
      <dgm:spPr/>
      <dgm:t>
        <a:bodyPr/>
        <a:lstStyle/>
        <a:p>
          <a:endParaRPr lang="en-US"/>
        </a:p>
      </dgm:t>
    </dgm:pt>
    <dgm:pt modelId="{1265DE2F-F2EA-4A8A-BEB6-D9A13FEC765E}">
      <dgm:prSet/>
      <dgm:spPr/>
      <dgm:t>
        <a:bodyPr/>
        <a:lstStyle/>
        <a:p>
          <a:r>
            <a:rPr lang="en-US" b="0" i="0"/>
            <a:t>Unable to determine orientation at this time - receiving sedation while on ventilator. ​</a:t>
          </a:r>
          <a:endParaRPr lang="en-US"/>
        </a:p>
      </dgm:t>
    </dgm:pt>
    <dgm:pt modelId="{72760B39-5B16-4CF9-AA2A-99FBFF8D850D}" type="parTrans" cxnId="{652B3A7C-D43A-4C81-A0B3-8C6B884CC73F}">
      <dgm:prSet/>
      <dgm:spPr/>
      <dgm:t>
        <a:bodyPr/>
        <a:lstStyle/>
        <a:p>
          <a:endParaRPr lang="en-US"/>
        </a:p>
      </dgm:t>
    </dgm:pt>
    <dgm:pt modelId="{344F6DB3-6262-4E23-B206-BF54A1450352}" type="sibTrans" cxnId="{652B3A7C-D43A-4C81-A0B3-8C6B884CC73F}">
      <dgm:prSet/>
      <dgm:spPr/>
      <dgm:t>
        <a:bodyPr/>
        <a:lstStyle/>
        <a:p>
          <a:endParaRPr lang="en-US"/>
        </a:p>
      </dgm:t>
    </dgm:pt>
    <dgm:pt modelId="{2C20898C-B45A-442A-B875-961C93406F72}">
      <dgm:prSet/>
      <dgm:spPr/>
      <dgm:t>
        <a:bodyPr/>
        <a:lstStyle/>
        <a:p>
          <a:r>
            <a:rPr lang="en-US" b="0" i="0"/>
            <a:t>PERLA​</a:t>
          </a:r>
          <a:endParaRPr lang="en-US"/>
        </a:p>
      </dgm:t>
    </dgm:pt>
    <dgm:pt modelId="{BD77A1F3-FAEA-440C-91E6-20EBB8F47EFA}" type="parTrans" cxnId="{476EC898-CD55-4CA6-AB52-E7CA382C8EBA}">
      <dgm:prSet/>
      <dgm:spPr/>
      <dgm:t>
        <a:bodyPr/>
        <a:lstStyle/>
        <a:p>
          <a:endParaRPr lang="en-US"/>
        </a:p>
      </dgm:t>
    </dgm:pt>
    <dgm:pt modelId="{457C0D47-CEB3-44E6-836E-7EECE9957329}" type="sibTrans" cxnId="{476EC898-CD55-4CA6-AB52-E7CA382C8EBA}">
      <dgm:prSet/>
      <dgm:spPr/>
      <dgm:t>
        <a:bodyPr/>
        <a:lstStyle/>
        <a:p>
          <a:endParaRPr lang="en-US"/>
        </a:p>
      </dgm:t>
    </dgm:pt>
    <dgm:pt modelId="{0529273C-0E37-48AD-829F-45197BE38D9B}">
      <dgm:prSet/>
      <dgm:spPr/>
      <dgm:t>
        <a:bodyPr/>
        <a:lstStyle/>
        <a:p>
          <a:r>
            <a:rPr lang="en-US" b="0" i="0"/>
            <a:t>Chest expansion symmetrical with clear lung sounds​</a:t>
          </a:r>
          <a:endParaRPr lang="en-US"/>
        </a:p>
      </dgm:t>
    </dgm:pt>
    <dgm:pt modelId="{A4096267-60E0-4868-935A-5017AB8DFE64}" type="parTrans" cxnId="{CAEA3570-C97E-4952-A759-6B75E842CFA9}">
      <dgm:prSet/>
      <dgm:spPr/>
      <dgm:t>
        <a:bodyPr/>
        <a:lstStyle/>
        <a:p>
          <a:endParaRPr lang="en-US"/>
        </a:p>
      </dgm:t>
    </dgm:pt>
    <dgm:pt modelId="{059D9DA5-D599-4DC0-8988-4913AAABFFB6}" type="sibTrans" cxnId="{CAEA3570-C97E-4952-A759-6B75E842CFA9}">
      <dgm:prSet/>
      <dgm:spPr/>
      <dgm:t>
        <a:bodyPr/>
        <a:lstStyle/>
        <a:p>
          <a:endParaRPr lang="en-US"/>
        </a:p>
      </dgm:t>
    </dgm:pt>
    <dgm:pt modelId="{21C9CFF0-B7B3-486F-BC50-E9D199BA45A1}">
      <dgm:prSet/>
      <dgm:spPr/>
      <dgm:t>
        <a:bodyPr/>
        <a:lstStyle/>
        <a:p>
          <a:r>
            <a:rPr lang="en-US" b="0" i="0"/>
            <a:t>Complete bedrest with C-collar in place. Staff educated on log rolling technique. ​</a:t>
          </a:r>
          <a:endParaRPr lang="en-US"/>
        </a:p>
      </dgm:t>
    </dgm:pt>
    <dgm:pt modelId="{78AAF241-7000-462E-BD40-58201F27E2D0}" type="parTrans" cxnId="{22ADF108-8C52-410E-9173-1A608B367A36}">
      <dgm:prSet/>
      <dgm:spPr/>
      <dgm:t>
        <a:bodyPr/>
        <a:lstStyle/>
        <a:p>
          <a:endParaRPr lang="en-US"/>
        </a:p>
      </dgm:t>
    </dgm:pt>
    <dgm:pt modelId="{FA5052F7-9CE0-40C8-95A5-BD63A82F3A1B}" type="sibTrans" cxnId="{22ADF108-8C52-410E-9173-1A608B367A36}">
      <dgm:prSet/>
      <dgm:spPr/>
      <dgm:t>
        <a:bodyPr/>
        <a:lstStyle/>
        <a:p>
          <a:endParaRPr lang="en-US"/>
        </a:p>
      </dgm:t>
    </dgm:pt>
    <dgm:pt modelId="{B45E3581-C373-47B3-AA7F-A145FD313247}">
      <dgm:prSet/>
      <dgm:spPr/>
      <dgm:t>
        <a:bodyPr/>
        <a:lstStyle/>
        <a:p>
          <a:r>
            <a:rPr lang="en-US" b="0" i="0"/>
            <a:t>Completely flaccid below level of spinal cord injury.​</a:t>
          </a:r>
          <a:endParaRPr lang="en-US"/>
        </a:p>
      </dgm:t>
    </dgm:pt>
    <dgm:pt modelId="{65BC26AA-3F01-4CDC-8F28-8A5370C62A46}" type="parTrans" cxnId="{4C89A1A6-2202-4A9C-9CFD-E64997188093}">
      <dgm:prSet/>
      <dgm:spPr/>
      <dgm:t>
        <a:bodyPr/>
        <a:lstStyle/>
        <a:p>
          <a:endParaRPr lang="en-US"/>
        </a:p>
      </dgm:t>
    </dgm:pt>
    <dgm:pt modelId="{231A12C5-C056-420E-8734-918198DE9FFB}" type="sibTrans" cxnId="{4C89A1A6-2202-4A9C-9CFD-E64997188093}">
      <dgm:prSet/>
      <dgm:spPr/>
      <dgm:t>
        <a:bodyPr/>
        <a:lstStyle/>
        <a:p>
          <a:endParaRPr lang="en-US"/>
        </a:p>
      </dgm:t>
    </dgm:pt>
    <dgm:pt modelId="{B39613B3-1624-4E77-98C8-42295EB27991}">
      <dgm:prSet/>
      <dgm:spPr/>
      <dgm:t>
        <a:bodyPr/>
        <a:lstStyle/>
        <a:p>
          <a:r>
            <a:rPr lang="en-US" b="0" i="0"/>
            <a:t>Yet to move any extremities at this time. ​</a:t>
          </a:r>
          <a:endParaRPr lang="en-US"/>
        </a:p>
      </dgm:t>
    </dgm:pt>
    <dgm:pt modelId="{910BFA4D-DCB9-4EDF-B1DD-896B7090F729}" type="parTrans" cxnId="{C6089223-51AF-4CFB-9C8E-661ED4E5C414}">
      <dgm:prSet/>
      <dgm:spPr/>
      <dgm:t>
        <a:bodyPr/>
        <a:lstStyle/>
        <a:p>
          <a:endParaRPr lang="en-US"/>
        </a:p>
      </dgm:t>
    </dgm:pt>
    <dgm:pt modelId="{D1F339EE-12FC-48CF-8C4E-D2901A2CD63C}" type="sibTrans" cxnId="{C6089223-51AF-4CFB-9C8E-661ED4E5C414}">
      <dgm:prSet/>
      <dgm:spPr/>
      <dgm:t>
        <a:bodyPr/>
        <a:lstStyle/>
        <a:p>
          <a:endParaRPr lang="en-US"/>
        </a:p>
      </dgm:t>
    </dgm:pt>
    <dgm:pt modelId="{D104B753-718D-478B-B38A-F09ED5FCD193}">
      <dgm:prSet/>
      <dgm:spPr/>
      <dgm:t>
        <a:bodyPr/>
        <a:lstStyle/>
        <a:p>
          <a:r>
            <a:rPr lang="en-US" b="0" i="0"/>
            <a:t>Foley catheter in place. ​</a:t>
          </a:r>
          <a:endParaRPr lang="en-US"/>
        </a:p>
      </dgm:t>
    </dgm:pt>
    <dgm:pt modelId="{3E491A99-4EAF-40CF-B745-6F12D37982A6}" type="parTrans" cxnId="{8811151C-C932-42A3-B02C-6B734626E542}">
      <dgm:prSet/>
      <dgm:spPr/>
      <dgm:t>
        <a:bodyPr/>
        <a:lstStyle/>
        <a:p>
          <a:endParaRPr lang="en-US"/>
        </a:p>
      </dgm:t>
    </dgm:pt>
    <dgm:pt modelId="{554434E6-8A58-43A3-BE35-5243367DDD26}" type="sibTrans" cxnId="{8811151C-C932-42A3-B02C-6B734626E542}">
      <dgm:prSet/>
      <dgm:spPr/>
      <dgm:t>
        <a:bodyPr/>
        <a:lstStyle/>
        <a:p>
          <a:endParaRPr lang="en-US"/>
        </a:p>
      </dgm:t>
    </dgm:pt>
    <dgm:pt modelId="{C2C0221F-4C5F-4A2B-A9DB-20BD57D4EDD3}">
      <dgm:prSet/>
      <dgm:spPr/>
      <dgm:t>
        <a:bodyPr/>
        <a:lstStyle/>
        <a:p>
          <a:r>
            <a:rPr lang="en-US" b="0" i="0"/>
            <a:t>Patient incontinent of bowel.​</a:t>
          </a:r>
          <a:endParaRPr lang="en-US"/>
        </a:p>
      </dgm:t>
    </dgm:pt>
    <dgm:pt modelId="{B32A9B63-4478-4BE2-82FE-09BDD64098FB}" type="parTrans" cxnId="{6C022BA0-07A3-4E6B-BAAC-59FA8E61F1E8}">
      <dgm:prSet/>
      <dgm:spPr/>
      <dgm:t>
        <a:bodyPr/>
        <a:lstStyle/>
        <a:p>
          <a:endParaRPr lang="en-US"/>
        </a:p>
      </dgm:t>
    </dgm:pt>
    <dgm:pt modelId="{385BD785-29A1-4419-91DA-D8A516F73573}" type="sibTrans" cxnId="{6C022BA0-07A3-4E6B-BAAC-59FA8E61F1E8}">
      <dgm:prSet/>
      <dgm:spPr/>
      <dgm:t>
        <a:bodyPr/>
        <a:lstStyle/>
        <a:p>
          <a:endParaRPr lang="en-US"/>
        </a:p>
      </dgm:t>
    </dgm:pt>
    <dgm:pt modelId="{B66FC416-5622-4D2C-A37C-84B226ABB82C}">
      <dgm:prSet/>
      <dgm:spPr/>
      <dgm:t>
        <a:bodyPr/>
        <a:lstStyle/>
        <a:p>
          <a:r>
            <a:rPr lang="en-US" b="0" i="0"/>
            <a:t>Patient normotensive at this time. ​</a:t>
          </a:r>
          <a:endParaRPr lang="en-US"/>
        </a:p>
      </dgm:t>
    </dgm:pt>
    <dgm:pt modelId="{FF07A699-E5E1-4382-9325-DC4A8490F3A9}" type="parTrans" cxnId="{D0808E13-3507-4A9A-BD2A-AD86A14662C3}">
      <dgm:prSet/>
      <dgm:spPr/>
      <dgm:t>
        <a:bodyPr/>
        <a:lstStyle/>
        <a:p>
          <a:endParaRPr lang="en-US"/>
        </a:p>
      </dgm:t>
    </dgm:pt>
    <dgm:pt modelId="{B3F1D37C-FFD5-42A9-9B1B-79163B9A8D2C}" type="sibTrans" cxnId="{D0808E13-3507-4A9A-BD2A-AD86A14662C3}">
      <dgm:prSet/>
      <dgm:spPr/>
      <dgm:t>
        <a:bodyPr/>
        <a:lstStyle/>
        <a:p>
          <a:endParaRPr lang="en-US"/>
        </a:p>
      </dgm:t>
    </dgm:pt>
    <dgm:pt modelId="{CFD4415F-0F08-4007-AFEC-7E66D1825E3C}">
      <dgm:prSet/>
      <dgm:spPr/>
      <dgm:t>
        <a:bodyPr/>
        <a:lstStyle/>
        <a:p>
          <a:r>
            <a:rPr lang="en-US" b="0" i="0"/>
            <a:t>Peripheral pulses palpable and strong​</a:t>
          </a:r>
          <a:endParaRPr lang="en-US"/>
        </a:p>
      </dgm:t>
    </dgm:pt>
    <dgm:pt modelId="{5FBD9A45-1A98-40EA-A0AA-1895098D15F8}" type="parTrans" cxnId="{AFD1F46E-30A4-42C3-9C90-98CC317316FB}">
      <dgm:prSet/>
      <dgm:spPr/>
      <dgm:t>
        <a:bodyPr/>
        <a:lstStyle/>
        <a:p>
          <a:endParaRPr lang="en-US"/>
        </a:p>
      </dgm:t>
    </dgm:pt>
    <dgm:pt modelId="{916289E7-E2B4-45E5-A4D9-D0CC6BDE9F4A}" type="sibTrans" cxnId="{AFD1F46E-30A4-42C3-9C90-98CC317316FB}">
      <dgm:prSet/>
      <dgm:spPr/>
      <dgm:t>
        <a:bodyPr/>
        <a:lstStyle/>
        <a:p>
          <a:endParaRPr lang="en-US"/>
        </a:p>
      </dgm:t>
    </dgm:pt>
    <dgm:pt modelId="{9D0EA8B1-F6D8-4021-91C3-E82D741D2859}">
      <dgm:prSet/>
      <dgm:spPr/>
      <dgm:t>
        <a:bodyPr/>
        <a:lstStyle/>
        <a:p>
          <a:r>
            <a:rPr lang="en-US" b="0" i="0"/>
            <a:t>No edema noted. ​</a:t>
          </a:r>
          <a:endParaRPr lang="en-US"/>
        </a:p>
      </dgm:t>
    </dgm:pt>
    <dgm:pt modelId="{C785BD3F-60C4-47A0-8EC3-C5A713B8651A}" type="parTrans" cxnId="{654D6C7C-C817-4994-A79B-AD1E89F7869B}">
      <dgm:prSet/>
      <dgm:spPr/>
      <dgm:t>
        <a:bodyPr/>
        <a:lstStyle/>
        <a:p>
          <a:endParaRPr lang="en-US"/>
        </a:p>
      </dgm:t>
    </dgm:pt>
    <dgm:pt modelId="{B48F7FB7-1EDF-47A2-95F0-D84C54C81FD6}" type="sibTrans" cxnId="{654D6C7C-C817-4994-A79B-AD1E89F7869B}">
      <dgm:prSet/>
      <dgm:spPr/>
      <dgm:t>
        <a:bodyPr/>
        <a:lstStyle/>
        <a:p>
          <a:endParaRPr lang="en-US"/>
        </a:p>
      </dgm:t>
    </dgm:pt>
    <dgm:pt modelId="{21D38ABC-BFF4-432B-BF5A-4B4A501E11AD}">
      <dgm:prSet/>
      <dgm:spPr/>
      <dgm:t>
        <a:bodyPr/>
        <a:lstStyle/>
        <a:p>
          <a:r>
            <a:rPr lang="en-US" b="0" i="0"/>
            <a:t>Skin warm, dry, and intact except surgical incision to stabilize spinal cord.​</a:t>
          </a:r>
          <a:endParaRPr lang="en-US"/>
        </a:p>
      </dgm:t>
    </dgm:pt>
    <dgm:pt modelId="{1F19D320-F04B-4905-BD73-240290E9E1DB}" type="parTrans" cxnId="{987DBAA8-65CC-4101-B4B0-295EECF78A97}">
      <dgm:prSet/>
      <dgm:spPr/>
      <dgm:t>
        <a:bodyPr/>
        <a:lstStyle/>
        <a:p>
          <a:endParaRPr lang="en-US"/>
        </a:p>
      </dgm:t>
    </dgm:pt>
    <dgm:pt modelId="{A674C255-F13B-4F4A-8656-06E918D3352F}" type="sibTrans" cxnId="{987DBAA8-65CC-4101-B4B0-295EECF78A97}">
      <dgm:prSet/>
      <dgm:spPr/>
      <dgm:t>
        <a:bodyPr/>
        <a:lstStyle/>
        <a:p>
          <a:endParaRPr lang="en-US"/>
        </a:p>
      </dgm:t>
    </dgm:pt>
    <dgm:pt modelId="{A465BE2E-FAD2-4980-A3BB-04C384A839F5}">
      <dgm:prSet/>
      <dgm:spPr/>
      <dgm:t>
        <a:bodyPr/>
        <a:lstStyle/>
        <a:p>
          <a:r>
            <a:rPr lang="en-US" b="0" i="0"/>
            <a:t>Dressing clean, dry, and intact. No drainage noted.</a:t>
          </a:r>
          <a:endParaRPr lang="en-US"/>
        </a:p>
      </dgm:t>
    </dgm:pt>
    <dgm:pt modelId="{F467FDFF-5657-43A0-AFBD-24F861496691}" type="parTrans" cxnId="{AC6F4412-C84B-44C9-AA14-BE30E23B1E16}">
      <dgm:prSet/>
      <dgm:spPr/>
      <dgm:t>
        <a:bodyPr/>
        <a:lstStyle/>
        <a:p>
          <a:endParaRPr lang="en-US"/>
        </a:p>
      </dgm:t>
    </dgm:pt>
    <dgm:pt modelId="{800BEA74-A0CF-4792-A952-C6F78942D7EC}" type="sibTrans" cxnId="{AC6F4412-C84B-44C9-AA14-BE30E23B1E16}">
      <dgm:prSet/>
      <dgm:spPr/>
      <dgm:t>
        <a:bodyPr/>
        <a:lstStyle/>
        <a:p>
          <a:endParaRPr lang="en-US"/>
        </a:p>
      </dgm:t>
    </dgm:pt>
    <dgm:pt modelId="{6987FA66-5064-4B41-B62D-6305DC2D88E5}" type="pres">
      <dgm:prSet presAssocID="{CE7C020A-3741-450D-BE91-D48510D5D979}" presName="vert0" presStyleCnt="0">
        <dgm:presLayoutVars>
          <dgm:dir/>
          <dgm:animOne val="branch"/>
          <dgm:animLvl val="lvl"/>
        </dgm:presLayoutVars>
      </dgm:prSet>
      <dgm:spPr/>
    </dgm:pt>
    <dgm:pt modelId="{DCBAE224-AAA0-4BE7-AB0C-28D1C7C2F11F}" type="pres">
      <dgm:prSet presAssocID="{1265DE2F-F2EA-4A8A-BEB6-D9A13FEC765E}" presName="thickLine" presStyleLbl="alignNode1" presStyleIdx="0" presStyleCnt="13"/>
      <dgm:spPr/>
    </dgm:pt>
    <dgm:pt modelId="{826E4A31-DF31-43C6-A277-4CC601671657}" type="pres">
      <dgm:prSet presAssocID="{1265DE2F-F2EA-4A8A-BEB6-D9A13FEC765E}" presName="horz1" presStyleCnt="0"/>
      <dgm:spPr/>
    </dgm:pt>
    <dgm:pt modelId="{0DECA453-0DC9-4E1A-87E1-FBD31825AE79}" type="pres">
      <dgm:prSet presAssocID="{1265DE2F-F2EA-4A8A-BEB6-D9A13FEC765E}" presName="tx1" presStyleLbl="revTx" presStyleIdx="0" presStyleCnt="13"/>
      <dgm:spPr/>
    </dgm:pt>
    <dgm:pt modelId="{0974CF33-4B1C-4A6C-9DA7-1EFDD7DC9874}" type="pres">
      <dgm:prSet presAssocID="{1265DE2F-F2EA-4A8A-BEB6-D9A13FEC765E}" presName="vert1" presStyleCnt="0"/>
      <dgm:spPr/>
    </dgm:pt>
    <dgm:pt modelId="{7755A5E4-33CD-4010-B2EF-C20AAA0B8C89}" type="pres">
      <dgm:prSet presAssocID="{2C20898C-B45A-442A-B875-961C93406F72}" presName="thickLine" presStyleLbl="alignNode1" presStyleIdx="1" presStyleCnt="13"/>
      <dgm:spPr/>
    </dgm:pt>
    <dgm:pt modelId="{78D6B790-0B38-4D7E-9F61-2569CBE50E3A}" type="pres">
      <dgm:prSet presAssocID="{2C20898C-B45A-442A-B875-961C93406F72}" presName="horz1" presStyleCnt="0"/>
      <dgm:spPr/>
    </dgm:pt>
    <dgm:pt modelId="{28D265EF-F580-4739-ACAC-423577E91A58}" type="pres">
      <dgm:prSet presAssocID="{2C20898C-B45A-442A-B875-961C93406F72}" presName="tx1" presStyleLbl="revTx" presStyleIdx="1" presStyleCnt="13"/>
      <dgm:spPr/>
    </dgm:pt>
    <dgm:pt modelId="{397B532E-C0E5-4576-BDF0-BDB9534930FB}" type="pres">
      <dgm:prSet presAssocID="{2C20898C-B45A-442A-B875-961C93406F72}" presName="vert1" presStyleCnt="0"/>
      <dgm:spPr/>
    </dgm:pt>
    <dgm:pt modelId="{9FADE426-3B80-4A91-8ADC-2548B2F4BAED}" type="pres">
      <dgm:prSet presAssocID="{0529273C-0E37-48AD-829F-45197BE38D9B}" presName="thickLine" presStyleLbl="alignNode1" presStyleIdx="2" presStyleCnt="13"/>
      <dgm:spPr/>
    </dgm:pt>
    <dgm:pt modelId="{D6E894E2-6A1E-4E6E-B0AA-3543A4B7B246}" type="pres">
      <dgm:prSet presAssocID="{0529273C-0E37-48AD-829F-45197BE38D9B}" presName="horz1" presStyleCnt="0"/>
      <dgm:spPr/>
    </dgm:pt>
    <dgm:pt modelId="{B911317E-3FD0-4887-BD6F-11716AB11F3F}" type="pres">
      <dgm:prSet presAssocID="{0529273C-0E37-48AD-829F-45197BE38D9B}" presName="tx1" presStyleLbl="revTx" presStyleIdx="2" presStyleCnt="13"/>
      <dgm:spPr/>
    </dgm:pt>
    <dgm:pt modelId="{50B469F1-2C31-4E47-BD43-4DD9B69BA965}" type="pres">
      <dgm:prSet presAssocID="{0529273C-0E37-48AD-829F-45197BE38D9B}" presName="vert1" presStyleCnt="0"/>
      <dgm:spPr/>
    </dgm:pt>
    <dgm:pt modelId="{F9F08E75-7385-4E52-B2FB-0A9DF2B0D264}" type="pres">
      <dgm:prSet presAssocID="{21C9CFF0-B7B3-486F-BC50-E9D199BA45A1}" presName="thickLine" presStyleLbl="alignNode1" presStyleIdx="3" presStyleCnt="13"/>
      <dgm:spPr/>
    </dgm:pt>
    <dgm:pt modelId="{844BF06A-CE1D-44AA-BFBD-D90C86648245}" type="pres">
      <dgm:prSet presAssocID="{21C9CFF0-B7B3-486F-BC50-E9D199BA45A1}" presName="horz1" presStyleCnt="0"/>
      <dgm:spPr/>
    </dgm:pt>
    <dgm:pt modelId="{92535925-74AA-4B98-97AC-FB29BB3385A1}" type="pres">
      <dgm:prSet presAssocID="{21C9CFF0-B7B3-486F-BC50-E9D199BA45A1}" presName="tx1" presStyleLbl="revTx" presStyleIdx="3" presStyleCnt="13"/>
      <dgm:spPr/>
    </dgm:pt>
    <dgm:pt modelId="{F5C21C88-CCCF-46BC-A5BB-512CEBCC7D59}" type="pres">
      <dgm:prSet presAssocID="{21C9CFF0-B7B3-486F-BC50-E9D199BA45A1}" presName="vert1" presStyleCnt="0"/>
      <dgm:spPr/>
    </dgm:pt>
    <dgm:pt modelId="{E20ECB01-FB96-46CF-895C-A28E4CE219D3}" type="pres">
      <dgm:prSet presAssocID="{B45E3581-C373-47B3-AA7F-A145FD313247}" presName="thickLine" presStyleLbl="alignNode1" presStyleIdx="4" presStyleCnt="13"/>
      <dgm:spPr/>
    </dgm:pt>
    <dgm:pt modelId="{4203DC65-A104-408A-8445-6C68D36807C3}" type="pres">
      <dgm:prSet presAssocID="{B45E3581-C373-47B3-AA7F-A145FD313247}" presName="horz1" presStyleCnt="0"/>
      <dgm:spPr/>
    </dgm:pt>
    <dgm:pt modelId="{87598802-505E-4970-AB07-05F4BD12E07A}" type="pres">
      <dgm:prSet presAssocID="{B45E3581-C373-47B3-AA7F-A145FD313247}" presName="tx1" presStyleLbl="revTx" presStyleIdx="4" presStyleCnt="13"/>
      <dgm:spPr/>
    </dgm:pt>
    <dgm:pt modelId="{5221E005-8B7E-4D63-8755-5B6FD8A55EB6}" type="pres">
      <dgm:prSet presAssocID="{B45E3581-C373-47B3-AA7F-A145FD313247}" presName="vert1" presStyleCnt="0"/>
      <dgm:spPr/>
    </dgm:pt>
    <dgm:pt modelId="{F5D136B1-46E0-4653-B949-020480D807BA}" type="pres">
      <dgm:prSet presAssocID="{B39613B3-1624-4E77-98C8-42295EB27991}" presName="thickLine" presStyleLbl="alignNode1" presStyleIdx="5" presStyleCnt="13"/>
      <dgm:spPr/>
    </dgm:pt>
    <dgm:pt modelId="{09968503-2C10-4837-BA2F-CE7D6E5D0D39}" type="pres">
      <dgm:prSet presAssocID="{B39613B3-1624-4E77-98C8-42295EB27991}" presName="horz1" presStyleCnt="0"/>
      <dgm:spPr/>
    </dgm:pt>
    <dgm:pt modelId="{1E2F2BCE-FA3B-44D5-A072-8A3304CAA06A}" type="pres">
      <dgm:prSet presAssocID="{B39613B3-1624-4E77-98C8-42295EB27991}" presName="tx1" presStyleLbl="revTx" presStyleIdx="5" presStyleCnt="13"/>
      <dgm:spPr/>
    </dgm:pt>
    <dgm:pt modelId="{F923B831-7770-4245-B848-3753DD730381}" type="pres">
      <dgm:prSet presAssocID="{B39613B3-1624-4E77-98C8-42295EB27991}" presName="vert1" presStyleCnt="0"/>
      <dgm:spPr/>
    </dgm:pt>
    <dgm:pt modelId="{2254F562-295B-4259-BE17-F23E922A095B}" type="pres">
      <dgm:prSet presAssocID="{D104B753-718D-478B-B38A-F09ED5FCD193}" presName="thickLine" presStyleLbl="alignNode1" presStyleIdx="6" presStyleCnt="13"/>
      <dgm:spPr/>
    </dgm:pt>
    <dgm:pt modelId="{40F3157D-C9DB-4444-84AE-04BEDAF7452A}" type="pres">
      <dgm:prSet presAssocID="{D104B753-718D-478B-B38A-F09ED5FCD193}" presName="horz1" presStyleCnt="0"/>
      <dgm:spPr/>
    </dgm:pt>
    <dgm:pt modelId="{4EFE1F9F-91B6-4F20-8225-2A83188003EC}" type="pres">
      <dgm:prSet presAssocID="{D104B753-718D-478B-B38A-F09ED5FCD193}" presName="tx1" presStyleLbl="revTx" presStyleIdx="6" presStyleCnt="13"/>
      <dgm:spPr/>
    </dgm:pt>
    <dgm:pt modelId="{8C7E9E35-265F-4563-93C2-65903C962840}" type="pres">
      <dgm:prSet presAssocID="{D104B753-718D-478B-B38A-F09ED5FCD193}" presName="vert1" presStyleCnt="0"/>
      <dgm:spPr/>
    </dgm:pt>
    <dgm:pt modelId="{CCD4A067-2844-4C0C-B259-264CF674EA98}" type="pres">
      <dgm:prSet presAssocID="{C2C0221F-4C5F-4A2B-A9DB-20BD57D4EDD3}" presName="thickLine" presStyleLbl="alignNode1" presStyleIdx="7" presStyleCnt="13"/>
      <dgm:spPr/>
    </dgm:pt>
    <dgm:pt modelId="{74C0C397-1CAC-48DD-85B7-8087F11DF1BC}" type="pres">
      <dgm:prSet presAssocID="{C2C0221F-4C5F-4A2B-A9DB-20BD57D4EDD3}" presName="horz1" presStyleCnt="0"/>
      <dgm:spPr/>
    </dgm:pt>
    <dgm:pt modelId="{CB696FF8-068E-4A64-BB01-2BC16EBE17E5}" type="pres">
      <dgm:prSet presAssocID="{C2C0221F-4C5F-4A2B-A9DB-20BD57D4EDD3}" presName="tx1" presStyleLbl="revTx" presStyleIdx="7" presStyleCnt="13"/>
      <dgm:spPr/>
    </dgm:pt>
    <dgm:pt modelId="{75AD5B59-3D12-4F99-8FB3-945DDD08605C}" type="pres">
      <dgm:prSet presAssocID="{C2C0221F-4C5F-4A2B-A9DB-20BD57D4EDD3}" presName="vert1" presStyleCnt="0"/>
      <dgm:spPr/>
    </dgm:pt>
    <dgm:pt modelId="{EC9E51F6-11A4-401A-B650-E4D6EE00B31B}" type="pres">
      <dgm:prSet presAssocID="{B66FC416-5622-4D2C-A37C-84B226ABB82C}" presName="thickLine" presStyleLbl="alignNode1" presStyleIdx="8" presStyleCnt="13"/>
      <dgm:spPr/>
    </dgm:pt>
    <dgm:pt modelId="{E2C67F3B-2580-42AC-BDAA-5021D7BB2065}" type="pres">
      <dgm:prSet presAssocID="{B66FC416-5622-4D2C-A37C-84B226ABB82C}" presName="horz1" presStyleCnt="0"/>
      <dgm:spPr/>
    </dgm:pt>
    <dgm:pt modelId="{0B2E46DE-BF36-4F0B-A263-C6CFEFACE764}" type="pres">
      <dgm:prSet presAssocID="{B66FC416-5622-4D2C-A37C-84B226ABB82C}" presName="tx1" presStyleLbl="revTx" presStyleIdx="8" presStyleCnt="13"/>
      <dgm:spPr/>
    </dgm:pt>
    <dgm:pt modelId="{227EE9F0-BF39-4C19-8A89-B4AA9A2E0849}" type="pres">
      <dgm:prSet presAssocID="{B66FC416-5622-4D2C-A37C-84B226ABB82C}" presName="vert1" presStyleCnt="0"/>
      <dgm:spPr/>
    </dgm:pt>
    <dgm:pt modelId="{65FC900F-1AB0-4ABD-BCDB-6C94185335D3}" type="pres">
      <dgm:prSet presAssocID="{CFD4415F-0F08-4007-AFEC-7E66D1825E3C}" presName="thickLine" presStyleLbl="alignNode1" presStyleIdx="9" presStyleCnt="13"/>
      <dgm:spPr/>
    </dgm:pt>
    <dgm:pt modelId="{997A80F9-9CA0-4BC4-AEA8-DE0D8ACA3DCA}" type="pres">
      <dgm:prSet presAssocID="{CFD4415F-0F08-4007-AFEC-7E66D1825E3C}" presName="horz1" presStyleCnt="0"/>
      <dgm:spPr/>
    </dgm:pt>
    <dgm:pt modelId="{B193F44A-B61E-4B5A-99F9-12CCE81CD5C6}" type="pres">
      <dgm:prSet presAssocID="{CFD4415F-0F08-4007-AFEC-7E66D1825E3C}" presName="tx1" presStyleLbl="revTx" presStyleIdx="9" presStyleCnt="13"/>
      <dgm:spPr/>
    </dgm:pt>
    <dgm:pt modelId="{8B01C26E-5E02-4A78-8DC5-AACDF3FD7B51}" type="pres">
      <dgm:prSet presAssocID="{CFD4415F-0F08-4007-AFEC-7E66D1825E3C}" presName="vert1" presStyleCnt="0"/>
      <dgm:spPr/>
    </dgm:pt>
    <dgm:pt modelId="{AA6F5AE4-89F7-4731-B27C-51548CFD3E7D}" type="pres">
      <dgm:prSet presAssocID="{9D0EA8B1-F6D8-4021-91C3-E82D741D2859}" presName="thickLine" presStyleLbl="alignNode1" presStyleIdx="10" presStyleCnt="13"/>
      <dgm:spPr/>
    </dgm:pt>
    <dgm:pt modelId="{ECD0277A-580C-4188-8640-911743305C6E}" type="pres">
      <dgm:prSet presAssocID="{9D0EA8B1-F6D8-4021-91C3-E82D741D2859}" presName="horz1" presStyleCnt="0"/>
      <dgm:spPr/>
    </dgm:pt>
    <dgm:pt modelId="{573580B5-B5D6-419B-ACC6-97218ACF8541}" type="pres">
      <dgm:prSet presAssocID="{9D0EA8B1-F6D8-4021-91C3-E82D741D2859}" presName="tx1" presStyleLbl="revTx" presStyleIdx="10" presStyleCnt="13"/>
      <dgm:spPr/>
    </dgm:pt>
    <dgm:pt modelId="{E7F04976-46D5-4582-B2A9-D6D6013B533D}" type="pres">
      <dgm:prSet presAssocID="{9D0EA8B1-F6D8-4021-91C3-E82D741D2859}" presName="vert1" presStyleCnt="0"/>
      <dgm:spPr/>
    </dgm:pt>
    <dgm:pt modelId="{A4AB3069-EB6F-47B8-984F-5D4E27FB2ACD}" type="pres">
      <dgm:prSet presAssocID="{21D38ABC-BFF4-432B-BF5A-4B4A501E11AD}" presName="thickLine" presStyleLbl="alignNode1" presStyleIdx="11" presStyleCnt="13"/>
      <dgm:spPr/>
    </dgm:pt>
    <dgm:pt modelId="{EA5DA03E-7F15-4C2F-8FA4-D671A2BCC4B2}" type="pres">
      <dgm:prSet presAssocID="{21D38ABC-BFF4-432B-BF5A-4B4A501E11AD}" presName="horz1" presStyleCnt="0"/>
      <dgm:spPr/>
    </dgm:pt>
    <dgm:pt modelId="{FBC36CC7-F0FA-4F37-B41B-05AE24C433F8}" type="pres">
      <dgm:prSet presAssocID="{21D38ABC-BFF4-432B-BF5A-4B4A501E11AD}" presName="tx1" presStyleLbl="revTx" presStyleIdx="11" presStyleCnt="13"/>
      <dgm:spPr/>
    </dgm:pt>
    <dgm:pt modelId="{C6A89A4E-9CBF-4AAC-81FC-32F2CD49E38D}" type="pres">
      <dgm:prSet presAssocID="{21D38ABC-BFF4-432B-BF5A-4B4A501E11AD}" presName="vert1" presStyleCnt="0"/>
      <dgm:spPr/>
    </dgm:pt>
    <dgm:pt modelId="{A05ADDEC-CEC2-4BB4-94FC-96EA7183CA4D}" type="pres">
      <dgm:prSet presAssocID="{A465BE2E-FAD2-4980-A3BB-04C384A839F5}" presName="thickLine" presStyleLbl="alignNode1" presStyleIdx="12" presStyleCnt="13"/>
      <dgm:spPr/>
    </dgm:pt>
    <dgm:pt modelId="{B87F7604-6F00-4843-82B7-2A4D742424A4}" type="pres">
      <dgm:prSet presAssocID="{A465BE2E-FAD2-4980-A3BB-04C384A839F5}" presName="horz1" presStyleCnt="0"/>
      <dgm:spPr/>
    </dgm:pt>
    <dgm:pt modelId="{F13C8B57-C698-4237-8779-30BF23870E08}" type="pres">
      <dgm:prSet presAssocID="{A465BE2E-FAD2-4980-A3BB-04C384A839F5}" presName="tx1" presStyleLbl="revTx" presStyleIdx="12" presStyleCnt="13"/>
      <dgm:spPr/>
    </dgm:pt>
    <dgm:pt modelId="{6E425881-1277-4D24-9FC4-01C816776E49}" type="pres">
      <dgm:prSet presAssocID="{A465BE2E-FAD2-4980-A3BB-04C384A839F5}" presName="vert1" presStyleCnt="0"/>
      <dgm:spPr/>
    </dgm:pt>
  </dgm:ptLst>
  <dgm:cxnLst>
    <dgm:cxn modelId="{22ADF108-8C52-410E-9173-1A608B367A36}" srcId="{CE7C020A-3741-450D-BE91-D48510D5D979}" destId="{21C9CFF0-B7B3-486F-BC50-E9D199BA45A1}" srcOrd="3" destOrd="0" parTransId="{78AAF241-7000-462E-BD40-58201F27E2D0}" sibTransId="{FA5052F7-9CE0-40C8-95A5-BD63A82F3A1B}"/>
    <dgm:cxn modelId="{90CFB710-3035-47EE-9E98-5403CF91FDFB}" type="presOf" srcId="{B45E3581-C373-47B3-AA7F-A145FD313247}" destId="{87598802-505E-4970-AB07-05F4BD12E07A}" srcOrd="0" destOrd="0" presId="urn:microsoft.com/office/officeart/2008/layout/LinedList"/>
    <dgm:cxn modelId="{AC6F4412-C84B-44C9-AA14-BE30E23B1E16}" srcId="{CE7C020A-3741-450D-BE91-D48510D5D979}" destId="{A465BE2E-FAD2-4980-A3BB-04C384A839F5}" srcOrd="12" destOrd="0" parTransId="{F467FDFF-5657-43A0-AFBD-24F861496691}" sibTransId="{800BEA74-A0CF-4792-A952-C6F78942D7EC}"/>
    <dgm:cxn modelId="{D0808E13-3507-4A9A-BD2A-AD86A14662C3}" srcId="{CE7C020A-3741-450D-BE91-D48510D5D979}" destId="{B66FC416-5622-4D2C-A37C-84B226ABB82C}" srcOrd="8" destOrd="0" parTransId="{FF07A699-E5E1-4382-9325-DC4A8490F3A9}" sibTransId="{B3F1D37C-FFD5-42A9-9B1B-79163B9A8D2C}"/>
    <dgm:cxn modelId="{8811151C-C932-42A3-B02C-6B734626E542}" srcId="{CE7C020A-3741-450D-BE91-D48510D5D979}" destId="{D104B753-718D-478B-B38A-F09ED5FCD193}" srcOrd="6" destOrd="0" parTransId="{3E491A99-4EAF-40CF-B745-6F12D37982A6}" sibTransId="{554434E6-8A58-43A3-BE35-5243367DDD26}"/>
    <dgm:cxn modelId="{C6089223-51AF-4CFB-9C8E-661ED4E5C414}" srcId="{CE7C020A-3741-450D-BE91-D48510D5D979}" destId="{B39613B3-1624-4E77-98C8-42295EB27991}" srcOrd="5" destOrd="0" parTransId="{910BFA4D-DCB9-4EDF-B1DD-896B7090F729}" sibTransId="{D1F339EE-12FC-48CF-8C4E-D2901A2CD63C}"/>
    <dgm:cxn modelId="{68BF1B26-7C4F-4E14-87F9-8F7C0048568F}" type="presOf" srcId="{21D38ABC-BFF4-432B-BF5A-4B4A501E11AD}" destId="{FBC36CC7-F0FA-4F37-B41B-05AE24C433F8}" srcOrd="0" destOrd="0" presId="urn:microsoft.com/office/officeart/2008/layout/LinedList"/>
    <dgm:cxn modelId="{03A6B138-4713-42B2-A26E-39A803A70830}" type="presOf" srcId="{21C9CFF0-B7B3-486F-BC50-E9D199BA45A1}" destId="{92535925-74AA-4B98-97AC-FB29BB3385A1}" srcOrd="0" destOrd="0" presId="urn:microsoft.com/office/officeart/2008/layout/LinedList"/>
    <dgm:cxn modelId="{14404A3E-BDE8-431B-BF4C-54DDBBA739BB}" type="presOf" srcId="{CFD4415F-0F08-4007-AFEC-7E66D1825E3C}" destId="{B193F44A-B61E-4B5A-99F9-12CCE81CD5C6}" srcOrd="0" destOrd="0" presId="urn:microsoft.com/office/officeart/2008/layout/LinedList"/>
    <dgm:cxn modelId="{A988653F-3544-4DA7-9C8C-9213B8A1C5E4}" type="presOf" srcId="{1265DE2F-F2EA-4A8A-BEB6-D9A13FEC765E}" destId="{0DECA453-0DC9-4E1A-87E1-FBD31825AE79}" srcOrd="0" destOrd="0" presId="urn:microsoft.com/office/officeart/2008/layout/LinedList"/>
    <dgm:cxn modelId="{D00BF542-DFA2-42E0-A78E-8045E81F4D45}" type="presOf" srcId="{9D0EA8B1-F6D8-4021-91C3-E82D741D2859}" destId="{573580B5-B5D6-419B-ACC6-97218ACF8541}" srcOrd="0" destOrd="0" presId="urn:microsoft.com/office/officeart/2008/layout/LinedList"/>
    <dgm:cxn modelId="{50198663-63E2-4D70-A813-C87FF489776F}" type="presOf" srcId="{B39613B3-1624-4E77-98C8-42295EB27991}" destId="{1E2F2BCE-FA3B-44D5-A072-8A3304CAA06A}" srcOrd="0" destOrd="0" presId="urn:microsoft.com/office/officeart/2008/layout/LinedList"/>
    <dgm:cxn modelId="{AFD1F46E-30A4-42C3-9C90-98CC317316FB}" srcId="{CE7C020A-3741-450D-BE91-D48510D5D979}" destId="{CFD4415F-0F08-4007-AFEC-7E66D1825E3C}" srcOrd="9" destOrd="0" parTransId="{5FBD9A45-1A98-40EA-A0AA-1895098D15F8}" sibTransId="{916289E7-E2B4-45E5-A4D9-D0CC6BDE9F4A}"/>
    <dgm:cxn modelId="{CAEA3570-C97E-4952-A759-6B75E842CFA9}" srcId="{CE7C020A-3741-450D-BE91-D48510D5D979}" destId="{0529273C-0E37-48AD-829F-45197BE38D9B}" srcOrd="2" destOrd="0" parTransId="{A4096267-60E0-4868-935A-5017AB8DFE64}" sibTransId="{059D9DA5-D599-4DC0-8988-4913AAABFFB6}"/>
    <dgm:cxn modelId="{E42AD052-A00E-4486-AB17-59970AA5C5C0}" type="presOf" srcId="{0529273C-0E37-48AD-829F-45197BE38D9B}" destId="{B911317E-3FD0-4887-BD6F-11716AB11F3F}" srcOrd="0" destOrd="0" presId="urn:microsoft.com/office/officeart/2008/layout/LinedList"/>
    <dgm:cxn modelId="{652B3A7C-D43A-4C81-A0B3-8C6B884CC73F}" srcId="{CE7C020A-3741-450D-BE91-D48510D5D979}" destId="{1265DE2F-F2EA-4A8A-BEB6-D9A13FEC765E}" srcOrd="0" destOrd="0" parTransId="{72760B39-5B16-4CF9-AA2A-99FBFF8D850D}" sibTransId="{344F6DB3-6262-4E23-B206-BF54A1450352}"/>
    <dgm:cxn modelId="{654D6C7C-C817-4994-A79B-AD1E89F7869B}" srcId="{CE7C020A-3741-450D-BE91-D48510D5D979}" destId="{9D0EA8B1-F6D8-4021-91C3-E82D741D2859}" srcOrd="10" destOrd="0" parTransId="{C785BD3F-60C4-47A0-8EC3-C5A713B8651A}" sibTransId="{B48F7FB7-1EDF-47A2-95F0-D84C54C81FD6}"/>
    <dgm:cxn modelId="{476EC898-CD55-4CA6-AB52-E7CA382C8EBA}" srcId="{CE7C020A-3741-450D-BE91-D48510D5D979}" destId="{2C20898C-B45A-442A-B875-961C93406F72}" srcOrd="1" destOrd="0" parTransId="{BD77A1F3-FAEA-440C-91E6-20EBB8F47EFA}" sibTransId="{457C0D47-CEB3-44E6-836E-7EECE9957329}"/>
    <dgm:cxn modelId="{6C022BA0-07A3-4E6B-BAAC-59FA8E61F1E8}" srcId="{CE7C020A-3741-450D-BE91-D48510D5D979}" destId="{C2C0221F-4C5F-4A2B-A9DB-20BD57D4EDD3}" srcOrd="7" destOrd="0" parTransId="{B32A9B63-4478-4BE2-82FE-09BDD64098FB}" sibTransId="{385BD785-29A1-4419-91DA-D8A516F73573}"/>
    <dgm:cxn modelId="{8F4B25A3-C9BA-4DE4-9F33-958A7195F6B5}" type="presOf" srcId="{2C20898C-B45A-442A-B875-961C93406F72}" destId="{28D265EF-F580-4739-ACAC-423577E91A58}" srcOrd="0" destOrd="0" presId="urn:microsoft.com/office/officeart/2008/layout/LinedList"/>
    <dgm:cxn modelId="{4C89A1A6-2202-4A9C-9CFD-E64997188093}" srcId="{CE7C020A-3741-450D-BE91-D48510D5D979}" destId="{B45E3581-C373-47B3-AA7F-A145FD313247}" srcOrd="4" destOrd="0" parTransId="{65BC26AA-3F01-4CDC-8F28-8A5370C62A46}" sibTransId="{231A12C5-C056-420E-8734-918198DE9FFB}"/>
    <dgm:cxn modelId="{987DBAA8-65CC-4101-B4B0-295EECF78A97}" srcId="{CE7C020A-3741-450D-BE91-D48510D5D979}" destId="{21D38ABC-BFF4-432B-BF5A-4B4A501E11AD}" srcOrd="11" destOrd="0" parTransId="{1F19D320-F04B-4905-BD73-240290E9E1DB}" sibTransId="{A674C255-F13B-4F4A-8656-06E918D3352F}"/>
    <dgm:cxn modelId="{A049BFBE-3977-4224-8F8F-D44E7EA14A2C}" type="presOf" srcId="{B66FC416-5622-4D2C-A37C-84B226ABB82C}" destId="{0B2E46DE-BF36-4F0B-A263-C6CFEFACE764}" srcOrd="0" destOrd="0" presId="urn:microsoft.com/office/officeart/2008/layout/LinedList"/>
    <dgm:cxn modelId="{266B14D0-3714-45DE-8B08-0A233E8AF21C}" type="presOf" srcId="{C2C0221F-4C5F-4A2B-A9DB-20BD57D4EDD3}" destId="{CB696FF8-068E-4A64-BB01-2BC16EBE17E5}" srcOrd="0" destOrd="0" presId="urn:microsoft.com/office/officeart/2008/layout/LinedList"/>
    <dgm:cxn modelId="{48D7FDD1-4144-4614-9B50-32F539667C97}" type="presOf" srcId="{A465BE2E-FAD2-4980-A3BB-04C384A839F5}" destId="{F13C8B57-C698-4237-8779-30BF23870E08}" srcOrd="0" destOrd="0" presId="urn:microsoft.com/office/officeart/2008/layout/LinedList"/>
    <dgm:cxn modelId="{DF1901EE-DA1B-472C-94DC-9D9A1A8AD8BA}" type="presOf" srcId="{D104B753-718D-478B-B38A-F09ED5FCD193}" destId="{4EFE1F9F-91B6-4F20-8225-2A83188003EC}" srcOrd="0" destOrd="0" presId="urn:microsoft.com/office/officeart/2008/layout/LinedList"/>
    <dgm:cxn modelId="{FDA0D9FE-BDFE-45CA-B174-B458A975CC40}" type="presOf" srcId="{CE7C020A-3741-450D-BE91-D48510D5D979}" destId="{6987FA66-5064-4B41-B62D-6305DC2D88E5}" srcOrd="0" destOrd="0" presId="urn:microsoft.com/office/officeart/2008/layout/LinedList"/>
    <dgm:cxn modelId="{B7A082EF-7B91-4E0A-A359-318EB603B02A}" type="presParOf" srcId="{6987FA66-5064-4B41-B62D-6305DC2D88E5}" destId="{DCBAE224-AAA0-4BE7-AB0C-28D1C7C2F11F}" srcOrd="0" destOrd="0" presId="urn:microsoft.com/office/officeart/2008/layout/LinedList"/>
    <dgm:cxn modelId="{207E53E6-0FAA-4FDB-8FE0-77820F3B3BD9}" type="presParOf" srcId="{6987FA66-5064-4B41-B62D-6305DC2D88E5}" destId="{826E4A31-DF31-43C6-A277-4CC601671657}" srcOrd="1" destOrd="0" presId="urn:microsoft.com/office/officeart/2008/layout/LinedList"/>
    <dgm:cxn modelId="{FD4ABC74-1815-4C78-AE2C-EB91A6785BB6}" type="presParOf" srcId="{826E4A31-DF31-43C6-A277-4CC601671657}" destId="{0DECA453-0DC9-4E1A-87E1-FBD31825AE79}" srcOrd="0" destOrd="0" presId="urn:microsoft.com/office/officeart/2008/layout/LinedList"/>
    <dgm:cxn modelId="{30485427-7C1C-4488-92DC-4DCE33DA3E9C}" type="presParOf" srcId="{826E4A31-DF31-43C6-A277-4CC601671657}" destId="{0974CF33-4B1C-4A6C-9DA7-1EFDD7DC9874}" srcOrd="1" destOrd="0" presId="urn:microsoft.com/office/officeart/2008/layout/LinedList"/>
    <dgm:cxn modelId="{71929653-2D33-49A3-837D-265262CDDBE5}" type="presParOf" srcId="{6987FA66-5064-4B41-B62D-6305DC2D88E5}" destId="{7755A5E4-33CD-4010-B2EF-C20AAA0B8C89}" srcOrd="2" destOrd="0" presId="urn:microsoft.com/office/officeart/2008/layout/LinedList"/>
    <dgm:cxn modelId="{F474B04C-EF2E-4B04-9CCF-11C516D79213}" type="presParOf" srcId="{6987FA66-5064-4B41-B62D-6305DC2D88E5}" destId="{78D6B790-0B38-4D7E-9F61-2569CBE50E3A}" srcOrd="3" destOrd="0" presId="urn:microsoft.com/office/officeart/2008/layout/LinedList"/>
    <dgm:cxn modelId="{264C48FE-CE43-4FC9-896C-45BD4B194D86}" type="presParOf" srcId="{78D6B790-0B38-4D7E-9F61-2569CBE50E3A}" destId="{28D265EF-F580-4739-ACAC-423577E91A58}" srcOrd="0" destOrd="0" presId="urn:microsoft.com/office/officeart/2008/layout/LinedList"/>
    <dgm:cxn modelId="{880B981C-9BA5-4C87-8322-E87D3EC04719}" type="presParOf" srcId="{78D6B790-0B38-4D7E-9F61-2569CBE50E3A}" destId="{397B532E-C0E5-4576-BDF0-BDB9534930FB}" srcOrd="1" destOrd="0" presId="urn:microsoft.com/office/officeart/2008/layout/LinedList"/>
    <dgm:cxn modelId="{64FB1F4C-CC7D-48ED-BACF-03C56EE81921}" type="presParOf" srcId="{6987FA66-5064-4B41-B62D-6305DC2D88E5}" destId="{9FADE426-3B80-4A91-8ADC-2548B2F4BAED}" srcOrd="4" destOrd="0" presId="urn:microsoft.com/office/officeart/2008/layout/LinedList"/>
    <dgm:cxn modelId="{8676F7C8-3285-423F-A8AC-2CA1020EB7B3}" type="presParOf" srcId="{6987FA66-5064-4B41-B62D-6305DC2D88E5}" destId="{D6E894E2-6A1E-4E6E-B0AA-3543A4B7B246}" srcOrd="5" destOrd="0" presId="urn:microsoft.com/office/officeart/2008/layout/LinedList"/>
    <dgm:cxn modelId="{B9ED06D6-AD62-4B14-8B6B-A55A3BC85587}" type="presParOf" srcId="{D6E894E2-6A1E-4E6E-B0AA-3543A4B7B246}" destId="{B911317E-3FD0-4887-BD6F-11716AB11F3F}" srcOrd="0" destOrd="0" presId="urn:microsoft.com/office/officeart/2008/layout/LinedList"/>
    <dgm:cxn modelId="{2D57575F-9AA8-4BD5-AC7E-7955C2A0EC47}" type="presParOf" srcId="{D6E894E2-6A1E-4E6E-B0AA-3543A4B7B246}" destId="{50B469F1-2C31-4E47-BD43-4DD9B69BA965}" srcOrd="1" destOrd="0" presId="urn:microsoft.com/office/officeart/2008/layout/LinedList"/>
    <dgm:cxn modelId="{3852D6EC-635B-4BBC-B1D6-2C5110F0C94E}" type="presParOf" srcId="{6987FA66-5064-4B41-B62D-6305DC2D88E5}" destId="{F9F08E75-7385-4E52-B2FB-0A9DF2B0D264}" srcOrd="6" destOrd="0" presId="urn:microsoft.com/office/officeart/2008/layout/LinedList"/>
    <dgm:cxn modelId="{FB548AE7-972B-4F8E-AA02-4FD5BFE2FAD1}" type="presParOf" srcId="{6987FA66-5064-4B41-B62D-6305DC2D88E5}" destId="{844BF06A-CE1D-44AA-BFBD-D90C86648245}" srcOrd="7" destOrd="0" presId="urn:microsoft.com/office/officeart/2008/layout/LinedList"/>
    <dgm:cxn modelId="{B83B291F-B243-497A-BFAD-DA4DC57B9C14}" type="presParOf" srcId="{844BF06A-CE1D-44AA-BFBD-D90C86648245}" destId="{92535925-74AA-4B98-97AC-FB29BB3385A1}" srcOrd="0" destOrd="0" presId="urn:microsoft.com/office/officeart/2008/layout/LinedList"/>
    <dgm:cxn modelId="{2D5164A8-C7DD-44C1-A6C2-B3514C7506CD}" type="presParOf" srcId="{844BF06A-CE1D-44AA-BFBD-D90C86648245}" destId="{F5C21C88-CCCF-46BC-A5BB-512CEBCC7D59}" srcOrd="1" destOrd="0" presId="urn:microsoft.com/office/officeart/2008/layout/LinedList"/>
    <dgm:cxn modelId="{E8CE2CF1-1138-410C-BB2A-7284359F7ED3}" type="presParOf" srcId="{6987FA66-5064-4B41-B62D-6305DC2D88E5}" destId="{E20ECB01-FB96-46CF-895C-A28E4CE219D3}" srcOrd="8" destOrd="0" presId="urn:microsoft.com/office/officeart/2008/layout/LinedList"/>
    <dgm:cxn modelId="{2619F43F-28C0-4B62-902F-9EC006D879F2}" type="presParOf" srcId="{6987FA66-5064-4B41-B62D-6305DC2D88E5}" destId="{4203DC65-A104-408A-8445-6C68D36807C3}" srcOrd="9" destOrd="0" presId="urn:microsoft.com/office/officeart/2008/layout/LinedList"/>
    <dgm:cxn modelId="{86C1AE89-271B-4D66-BF3B-F29AB35B1721}" type="presParOf" srcId="{4203DC65-A104-408A-8445-6C68D36807C3}" destId="{87598802-505E-4970-AB07-05F4BD12E07A}" srcOrd="0" destOrd="0" presId="urn:microsoft.com/office/officeart/2008/layout/LinedList"/>
    <dgm:cxn modelId="{AB25CDC5-951A-4150-BE4E-180993FFE8C3}" type="presParOf" srcId="{4203DC65-A104-408A-8445-6C68D36807C3}" destId="{5221E005-8B7E-4D63-8755-5B6FD8A55EB6}" srcOrd="1" destOrd="0" presId="urn:microsoft.com/office/officeart/2008/layout/LinedList"/>
    <dgm:cxn modelId="{27E4C53C-C14C-4832-90AD-17F92CBC50F7}" type="presParOf" srcId="{6987FA66-5064-4B41-B62D-6305DC2D88E5}" destId="{F5D136B1-46E0-4653-B949-020480D807BA}" srcOrd="10" destOrd="0" presId="urn:microsoft.com/office/officeart/2008/layout/LinedList"/>
    <dgm:cxn modelId="{1CE0AB49-0602-432D-AA3F-7E174C7F2021}" type="presParOf" srcId="{6987FA66-5064-4B41-B62D-6305DC2D88E5}" destId="{09968503-2C10-4837-BA2F-CE7D6E5D0D39}" srcOrd="11" destOrd="0" presId="urn:microsoft.com/office/officeart/2008/layout/LinedList"/>
    <dgm:cxn modelId="{F86F8F45-F814-4D4C-B196-DCF1BC0B5DAA}" type="presParOf" srcId="{09968503-2C10-4837-BA2F-CE7D6E5D0D39}" destId="{1E2F2BCE-FA3B-44D5-A072-8A3304CAA06A}" srcOrd="0" destOrd="0" presId="urn:microsoft.com/office/officeart/2008/layout/LinedList"/>
    <dgm:cxn modelId="{ADEED437-BEBF-4DD8-BD3C-DDF21C968FB5}" type="presParOf" srcId="{09968503-2C10-4837-BA2F-CE7D6E5D0D39}" destId="{F923B831-7770-4245-B848-3753DD730381}" srcOrd="1" destOrd="0" presId="urn:microsoft.com/office/officeart/2008/layout/LinedList"/>
    <dgm:cxn modelId="{045D011B-6DB5-4445-97F1-6650DCCA6D0F}" type="presParOf" srcId="{6987FA66-5064-4B41-B62D-6305DC2D88E5}" destId="{2254F562-295B-4259-BE17-F23E922A095B}" srcOrd="12" destOrd="0" presId="urn:microsoft.com/office/officeart/2008/layout/LinedList"/>
    <dgm:cxn modelId="{E6F99036-46E8-4DB9-83B5-4A23C002902E}" type="presParOf" srcId="{6987FA66-5064-4B41-B62D-6305DC2D88E5}" destId="{40F3157D-C9DB-4444-84AE-04BEDAF7452A}" srcOrd="13" destOrd="0" presId="urn:microsoft.com/office/officeart/2008/layout/LinedList"/>
    <dgm:cxn modelId="{87F42FDE-A819-4DA5-8EF9-1A7F44754CBA}" type="presParOf" srcId="{40F3157D-C9DB-4444-84AE-04BEDAF7452A}" destId="{4EFE1F9F-91B6-4F20-8225-2A83188003EC}" srcOrd="0" destOrd="0" presId="urn:microsoft.com/office/officeart/2008/layout/LinedList"/>
    <dgm:cxn modelId="{F8D05F86-4F72-4492-A69B-A3DA153FC806}" type="presParOf" srcId="{40F3157D-C9DB-4444-84AE-04BEDAF7452A}" destId="{8C7E9E35-265F-4563-93C2-65903C962840}" srcOrd="1" destOrd="0" presId="urn:microsoft.com/office/officeart/2008/layout/LinedList"/>
    <dgm:cxn modelId="{73A0BEBA-583B-40CC-8A63-8CAFFFDB8346}" type="presParOf" srcId="{6987FA66-5064-4B41-B62D-6305DC2D88E5}" destId="{CCD4A067-2844-4C0C-B259-264CF674EA98}" srcOrd="14" destOrd="0" presId="urn:microsoft.com/office/officeart/2008/layout/LinedList"/>
    <dgm:cxn modelId="{EA4B63D0-52FA-4C3A-A5DD-3C390030A04E}" type="presParOf" srcId="{6987FA66-5064-4B41-B62D-6305DC2D88E5}" destId="{74C0C397-1CAC-48DD-85B7-8087F11DF1BC}" srcOrd="15" destOrd="0" presId="urn:microsoft.com/office/officeart/2008/layout/LinedList"/>
    <dgm:cxn modelId="{B5CB3ADB-A079-4FD4-B9C6-9BC720CFD19D}" type="presParOf" srcId="{74C0C397-1CAC-48DD-85B7-8087F11DF1BC}" destId="{CB696FF8-068E-4A64-BB01-2BC16EBE17E5}" srcOrd="0" destOrd="0" presId="urn:microsoft.com/office/officeart/2008/layout/LinedList"/>
    <dgm:cxn modelId="{02F2235A-48B3-4120-85D2-68A59C39A701}" type="presParOf" srcId="{74C0C397-1CAC-48DD-85B7-8087F11DF1BC}" destId="{75AD5B59-3D12-4F99-8FB3-945DDD08605C}" srcOrd="1" destOrd="0" presId="urn:microsoft.com/office/officeart/2008/layout/LinedList"/>
    <dgm:cxn modelId="{7C09229E-0CD5-4E3A-92E2-7C41C8F9201B}" type="presParOf" srcId="{6987FA66-5064-4B41-B62D-6305DC2D88E5}" destId="{EC9E51F6-11A4-401A-B650-E4D6EE00B31B}" srcOrd="16" destOrd="0" presId="urn:microsoft.com/office/officeart/2008/layout/LinedList"/>
    <dgm:cxn modelId="{95ADF07D-A151-4D66-8DFA-EE3360E65D57}" type="presParOf" srcId="{6987FA66-5064-4B41-B62D-6305DC2D88E5}" destId="{E2C67F3B-2580-42AC-BDAA-5021D7BB2065}" srcOrd="17" destOrd="0" presId="urn:microsoft.com/office/officeart/2008/layout/LinedList"/>
    <dgm:cxn modelId="{80F45157-1CED-4766-BEB9-2CB2F4355846}" type="presParOf" srcId="{E2C67F3B-2580-42AC-BDAA-5021D7BB2065}" destId="{0B2E46DE-BF36-4F0B-A263-C6CFEFACE764}" srcOrd="0" destOrd="0" presId="urn:microsoft.com/office/officeart/2008/layout/LinedList"/>
    <dgm:cxn modelId="{C6F3F1CF-7085-4780-8506-53C797067325}" type="presParOf" srcId="{E2C67F3B-2580-42AC-BDAA-5021D7BB2065}" destId="{227EE9F0-BF39-4C19-8A89-B4AA9A2E0849}" srcOrd="1" destOrd="0" presId="urn:microsoft.com/office/officeart/2008/layout/LinedList"/>
    <dgm:cxn modelId="{09F5EC2A-4909-4AB0-9E0A-CC0B330BFBC2}" type="presParOf" srcId="{6987FA66-5064-4B41-B62D-6305DC2D88E5}" destId="{65FC900F-1AB0-4ABD-BCDB-6C94185335D3}" srcOrd="18" destOrd="0" presId="urn:microsoft.com/office/officeart/2008/layout/LinedList"/>
    <dgm:cxn modelId="{32DEB8CA-095F-4962-B83B-9BE7E2C01BE5}" type="presParOf" srcId="{6987FA66-5064-4B41-B62D-6305DC2D88E5}" destId="{997A80F9-9CA0-4BC4-AEA8-DE0D8ACA3DCA}" srcOrd="19" destOrd="0" presId="urn:microsoft.com/office/officeart/2008/layout/LinedList"/>
    <dgm:cxn modelId="{274A5C36-8CB5-4063-9B41-41902113290C}" type="presParOf" srcId="{997A80F9-9CA0-4BC4-AEA8-DE0D8ACA3DCA}" destId="{B193F44A-B61E-4B5A-99F9-12CCE81CD5C6}" srcOrd="0" destOrd="0" presId="urn:microsoft.com/office/officeart/2008/layout/LinedList"/>
    <dgm:cxn modelId="{26B602AC-9425-496B-9038-8F4422DC8993}" type="presParOf" srcId="{997A80F9-9CA0-4BC4-AEA8-DE0D8ACA3DCA}" destId="{8B01C26E-5E02-4A78-8DC5-AACDF3FD7B51}" srcOrd="1" destOrd="0" presId="urn:microsoft.com/office/officeart/2008/layout/LinedList"/>
    <dgm:cxn modelId="{906C9C5E-7F61-4341-95C9-5BCB538DBDF0}" type="presParOf" srcId="{6987FA66-5064-4B41-B62D-6305DC2D88E5}" destId="{AA6F5AE4-89F7-4731-B27C-51548CFD3E7D}" srcOrd="20" destOrd="0" presId="urn:microsoft.com/office/officeart/2008/layout/LinedList"/>
    <dgm:cxn modelId="{5A3C6C86-A61E-4E7C-9582-120F6F226D1C}" type="presParOf" srcId="{6987FA66-5064-4B41-B62D-6305DC2D88E5}" destId="{ECD0277A-580C-4188-8640-911743305C6E}" srcOrd="21" destOrd="0" presId="urn:microsoft.com/office/officeart/2008/layout/LinedList"/>
    <dgm:cxn modelId="{07439AE6-1A3E-4496-9F38-2E1650449610}" type="presParOf" srcId="{ECD0277A-580C-4188-8640-911743305C6E}" destId="{573580B5-B5D6-419B-ACC6-97218ACF8541}" srcOrd="0" destOrd="0" presId="urn:microsoft.com/office/officeart/2008/layout/LinedList"/>
    <dgm:cxn modelId="{0F705C8D-F86F-45CA-BDBB-C51FDABC97BC}" type="presParOf" srcId="{ECD0277A-580C-4188-8640-911743305C6E}" destId="{E7F04976-46D5-4582-B2A9-D6D6013B533D}" srcOrd="1" destOrd="0" presId="urn:microsoft.com/office/officeart/2008/layout/LinedList"/>
    <dgm:cxn modelId="{1095B2A0-B889-40C8-A5CC-F6CCBA8F3301}" type="presParOf" srcId="{6987FA66-5064-4B41-B62D-6305DC2D88E5}" destId="{A4AB3069-EB6F-47B8-984F-5D4E27FB2ACD}" srcOrd="22" destOrd="0" presId="urn:microsoft.com/office/officeart/2008/layout/LinedList"/>
    <dgm:cxn modelId="{CEB5D341-C2BE-4C34-9BE7-50826ED2C94F}" type="presParOf" srcId="{6987FA66-5064-4B41-B62D-6305DC2D88E5}" destId="{EA5DA03E-7F15-4C2F-8FA4-D671A2BCC4B2}" srcOrd="23" destOrd="0" presId="urn:microsoft.com/office/officeart/2008/layout/LinedList"/>
    <dgm:cxn modelId="{0248C5E3-74F5-4C66-B6EA-DBB6E8A371AE}" type="presParOf" srcId="{EA5DA03E-7F15-4C2F-8FA4-D671A2BCC4B2}" destId="{FBC36CC7-F0FA-4F37-B41B-05AE24C433F8}" srcOrd="0" destOrd="0" presId="urn:microsoft.com/office/officeart/2008/layout/LinedList"/>
    <dgm:cxn modelId="{FD2D010C-E069-4046-B8D8-F5AFE26E7B13}" type="presParOf" srcId="{EA5DA03E-7F15-4C2F-8FA4-D671A2BCC4B2}" destId="{C6A89A4E-9CBF-4AAC-81FC-32F2CD49E38D}" srcOrd="1" destOrd="0" presId="urn:microsoft.com/office/officeart/2008/layout/LinedList"/>
    <dgm:cxn modelId="{FC2640F3-C9CD-4265-819E-7E295C2053CB}" type="presParOf" srcId="{6987FA66-5064-4B41-B62D-6305DC2D88E5}" destId="{A05ADDEC-CEC2-4BB4-94FC-96EA7183CA4D}" srcOrd="24" destOrd="0" presId="urn:microsoft.com/office/officeart/2008/layout/LinedList"/>
    <dgm:cxn modelId="{AB7C4E43-E11F-4AF4-BA86-021862B06F4B}" type="presParOf" srcId="{6987FA66-5064-4B41-B62D-6305DC2D88E5}" destId="{B87F7604-6F00-4843-82B7-2A4D742424A4}" srcOrd="25" destOrd="0" presId="urn:microsoft.com/office/officeart/2008/layout/LinedList"/>
    <dgm:cxn modelId="{177F3F42-84E3-44F6-B0B5-6B0017E58FBD}" type="presParOf" srcId="{B87F7604-6F00-4843-82B7-2A4D742424A4}" destId="{F13C8B57-C698-4237-8779-30BF23870E08}" srcOrd="0" destOrd="0" presId="urn:microsoft.com/office/officeart/2008/layout/LinedList"/>
    <dgm:cxn modelId="{5B65F399-7F07-415A-BC27-3C099ABA52A1}" type="presParOf" srcId="{B87F7604-6F00-4843-82B7-2A4D742424A4}" destId="{6E425881-1277-4D24-9FC4-01C816776E49}" srcOrd="1" destOrd="0" presId="urn:microsoft.com/office/officeart/2008/layout/Lin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BBDC09-0A87-4A4B-8368-6E126C06DA0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6271F557-D7AE-458F-930A-8A86191CC863}">
      <dgm:prSet/>
      <dgm:spPr/>
      <dgm:t>
        <a:bodyPr/>
        <a:lstStyle/>
        <a:p>
          <a:r>
            <a:rPr lang="en-US" dirty="0"/>
            <a:t>Motor Vehicle Accidents-Leading Cause</a:t>
          </a:r>
        </a:p>
      </dgm:t>
    </dgm:pt>
    <dgm:pt modelId="{770C3E07-31BD-48E0-BF72-02E5579BE011}" type="parTrans" cxnId="{399082EC-61B8-47D9-9EC6-55E4247418EE}">
      <dgm:prSet/>
      <dgm:spPr/>
      <dgm:t>
        <a:bodyPr/>
        <a:lstStyle/>
        <a:p>
          <a:endParaRPr lang="en-US"/>
        </a:p>
      </dgm:t>
    </dgm:pt>
    <dgm:pt modelId="{F033F2C6-EE04-4E15-9A9D-8A611A0FD399}" type="sibTrans" cxnId="{399082EC-61B8-47D9-9EC6-55E4247418EE}">
      <dgm:prSet/>
      <dgm:spPr/>
      <dgm:t>
        <a:bodyPr/>
        <a:lstStyle/>
        <a:p>
          <a:endParaRPr lang="en-US"/>
        </a:p>
      </dgm:t>
    </dgm:pt>
    <dgm:pt modelId="{7358E46A-3BAE-4C17-B758-387E007BB548}">
      <dgm:prSet/>
      <dgm:spPr/>
      <dgm:t>
        <a:bodyPr/>
        <a:lstStyle/>
        <a:p>
          <a:r>
            <a:rPr lang="en-US" dirty="0"/>
            <a:t>Falls - Common cause after age of 65</a:t>
          </a:r>
        </a:p>
      </dgm:t>
    </dgm:pt>
    <dgm:pt modelId="{1FCBFEBF-0E17-4292-BEEC-25FA0652CCEE}" type="parTrans" cxnId="{B71C836B-5C07-4FCC-B5D2-B5D61E396580}">
      <dgm:prSet/>
      <dgm:spPr/>
      <dgm:t>
        <a:bodyPr/>
        <a:lstStyle/>
        <a:p>
          <a:endParaRPr lang="en-US"/>
        </a:p>
      </dgm:t>
    </dgm:pt>
    <dgm:pt modelId="{F3E79CA8-2EF7-41F6-B6F0-8A91C352380C}" type="sibTrans" cxnId="{B71C836B-5C07-4FCC-B5D2-B5D61E396580}">
      <dgm:prSet/>
      <dgm:spPr/>
      <dgm:t>
        <a:bodyPr/>
        <a:lstStyle/>
        <a:p>
          <a:endParaRPr lang="en-US"/>
        </a:p>
      </dgm:t>
    </dgm:pt>
    <dgm:pt modelId="{F9A6C8F0-A0A7-48A7-84E4-A37597D16C12}">
      <dgm:prSet/>
      <dgm:spPr/>
      <dgm:t>
        <a:bodyPr/>
        <a:lstStyle/>
        <a:p>
          <a:r>
            <a:rPr lang="en-US" dirty="0"/>
            <a:t>Acts of Violence - Most common GSW and stabbings</a:t>
          </a:r>
        </a:p>
      </dgm:t>
    </dgm:pt>
    <dgm:pt modelId="{BEE18C98-DE0E-4D3B-9B8C-45169E8F8268}" type="parTrans" cxnId="{03D46B02-89FF-4D5A-8BC4-42A6D22AEB47}">
      <dgm:prSet/>
      <dgm:spPr/>
      <dgm:t>
        <a:bodyPr/>
        <a:lstStyle/>
        <a:p>
          <a:endParaRPr lang="en-US"/>
        </a:p>
      </dgm:t>
    </dgm:pt>
    <dgm:pt modelId="{A262781E-7BC2-47D0-8ED2-2FF2B4CCE3AD}" type="sibTrans" cxnId="{03D46B02-89FF-4D5A-8BC4-42A6D22AEB47}">
      <dgm:prSet/>
      <dgm:spPr/>
      <dgm:t>
        <a:bodyPr/>
        <a:lstStyle/>
        <a:p>
          <a:endParaRPr lang="en-US"/>
        </a:p>
      </dgm:t>
    </dgm:pt>
    <dgm:pt modelId="{8BA03801-1AFB-449C-A868-66F34B8A80E3}">
      <dgm:prSet/>
      <dgm:spPr/>
      <dgm:t>
        <a:bodyPr/>
        <a:lstStyle/>
        <a:p>
          <a:r>
            <a:rPr lang="en-US" dirty="0"/>
            <a:t>Sports and Recreational Injuries - Athletic activities/impact sports, diving into shallow water</a:t>
          </a:r>
        </a:p>
      </dgm:t>
    </dgm:pt>
    <dgm:pt modelId="{0FD77129-5554-47B7-828F-A23DA5DB1E8C}" type="parTrans" cxnId="{516FF7C9-C27D-4553-82F7-337EE3F38990}">
      <dgm:prSet/>
      <dgm:spPr/>
      <dgm:t>
        <a:bodyPr/>
        <a:lstStyle/>
        <a:p>
          <a:endParaRPr lang="en-US"/>
        </a:p>
      </dgm:t>
    </dgm:pt>
    <dgm:pt modelId="{4E8864DA-375A-4C92-BC98-6F0DC300C57E}" type="sibTrans" cxnId="{516FF7C9-C27D-4553-82F7-337EE3F38990}">
      <dgm:prSet/>
      <dgm:spPr/>
      <dgm:t>
        <a:bodyPr/>
        <a:lstStyle/>
        <a:p>
          <a:endParaRPr lang="en-US"/>
        </a:p>
      </dgm:t>
    </dgm:pt>
    <dgm:pt modelId="{00055B98-199C-419E-9DF2-4A70FFE10111}">
      <dgm:prSet/>
      <dgm:spPr/>
      <dgm:t>
        <a:bodyPr/>
        <a:lstStyle/>
        <a:p>
          <a:r>
            <a:rPr lang="en-US" dirty="0"/>
            <a:t>Alcohol - Typically involved in 1 of 4 SCI. </a:t>
          </a:r>
        </a:p>
      </dgm:t>
    </dgm:pt>
    <dgm:pt modelId="{09333EFD-2CD1-482B-9E22-D22A59B7AE66}" type="parTrans" cxnId="{A6483C08-91B7-4F2F-A93F-C4D84DC028A7}">
      <dgm:prSet/>
      <dgm:spPr/>
      <dgm:t>
        <a:bodyPr/>
        <a:lstStyle/>
        <a:p>
          <a:endParaRPr lang="en-US"/>
        </a:p>
      </dgm:t>
    </dgm:pt>
    <dgm:pt modelId="{B0221D55-B986-4963-8406-CB1F25E72689}" type="sibTrans" cxnId="{A6483C08-91B7-4F2F-A93F-C4D84DC028A7}">
      <dgm:prSet/>
      <dgm:spPr/>
      <dgm:t>
        <a:bodyPr/>
        <a:lstStyle/>
        <a:p>
          <a:endParaRPr lang="en-US"/>
        </a:p>
      </dgm:t>
    </dgm:pt>
    <dgm:pt modelId="{CADB31DD-C7BB-454D-8FE3-F6601C239A48}">
      <dgm:prSet/>
      <dgm:spPr/>
      <dgm:t>
        <a:bodyPr/>
        <a:lstStyle/>
        <a:p>
          <a:r>
            <a:rPr lang="en-US" dirty="0"/>
            <a:t>Diseases - Cancer, arthritis, osteoporosis and inflammation of the spinal cord also can cause spinal cord injuries.</a:t>
          </a:r>
        </a:p>
      </dgm:t>
    </dgm:pt>
    <dgm:pt modelId="{B320F4A7-0628-41C7-B9AA-B5B051710D82}" type="parTrans" cxnId="{29101810-35EB-4BF8-9A88-1B2F85292F46}">
      <dgm:prSet/>
      <dgm:spPr/>
      <dgm:t>
        <a:bodyPr/>
        <a:lstStyle/>
        <a:p>
          <a:endParaRPr lang="en-US"/>
        </a:p>
      </dgm:t>
    </dgm:pt>
    <dgm:pt modelId="{C144BD9D-78A9-45F6-8513-7D43FCD74DFC}" type="sibTrans" cxnId="{29101810-35EB-4BF8-9A88-1B2F85292F46}">
      <dgm:prSet/>
      <dgm:spPr/>
      <dgm:t>
        <a:bodyPr/>
        <a:lstStyle/>
        <a:p>
          <a:endParaRPr lang="en-US"/>
        </a:p>
      </dgm:t>
    </dgm:pt>
    <dgm:pt modelId="{551C90DC-83AA-478E-8319-D39AC8B6B55B}" type="pres">
      <dgm:prSet presAssocID="{BFBBDC09-0A87-4A4B-8368-6E126C06DA0F}" presName="diagram" presStyleCnt="0">
        <dgm:presLayoutVars>
          <dgm:dir/>
          <dgm:resizeHandles val="exact"/>
        </dgm:presLayoutVars>
      </dgm:prSet>
      <dgm:spPr/>
    </dgm:pt>
    <dgm:pt modelId="{5C3F9E39-33A4-4EAA-B6C0-5B24430907C6}" type="pres">
      <dgm:prSet presAssocID="{6271F557-D7AE-458F-930A-8A86191CC863}" presName="node" presStyleLbl="node1" presStyleIdx="0" presStyleCnt="6">
        <dgm:presLayoutVars>
          <dgm:bulletEnabled val="1"/>
        </dgm:presLayoutVars>
      </dgm:prSet>
      <dgm:spPr/>
    </dgm:pt>
    <dgm:pt modelId="{C5322026-53EA-4135-9DF7-221EC96A3D40}" type="pres">
      <dgm:prSet presAssocID="{F033F2C6-EE04-4E15-9A9D-8A611A0FD399}" presName="sibTrans" presStyleCnt="0"/>
      <dgm:spPr/>
    </dgm:pt>
    <dgm:pt modelId="{EFAA967F-B3E7-4571-9E1C-0A032335BEED}" type="pres">
      <dgm:prSet presAssocID="{7358E46A-3BAE-4C17-B758-387E007BB548}" presName="node" presStyleLbl="node1" presStyleIdx="1" presStyleCnt="6">
        <dgm:presLayoutVars>
          <dgm:bulletEnabled val="1"/>
        </dgm:presLayoutVars>
      </dgm:prSet>
      <dgm:spPr/>
    </dgm:pt>
    <dgm:pt modelId="{D87D85BF-566D-451E-8903-EBCE18F26E29}" type="pres">
      <dgm:prSet presAssocID="{F3E79CA8-2EF7-41F6-B6F0-8A91C352380C}" presName="sibTrans" presStyleCnt="0"/>
      <dgm:spPr/>
    </dgm:pt>
    <dgm:pt modelId="{75620BAF-8046-4CF2-A23E-E90FC59C37ED}" type="pres">
      <dgm:prSet presAssocID="{F9A6C8F0-A0A7-48A7-84E4-A37597D16C12}" presName="node" presStyleLbl="node1" presStyleIdx="2" presStyleCnt="6">
        <dgm:presLayoutVars>
          <dgm:bulletEnabled val="1"/>
        </dgm:presLayoutVars>
      </dgm:prSet>
      <dgm:spPr/>
    </dgm:pt>
    <dgm:pt modelId="{E675167A-4F3E-49CE-BE8D-6D5F18385BA0}" type="pres">
      <dgm:prSet presAssocID="{A262781E-7BC2-47D0-8ED2-2FF2B4CCE3AD}" presName="sibTrans" presStyleCnt="0"/>
      <dgm:spPr/>
    </dgm:pt>
    <dgm:pt modelId="{BE0197ED-BF46-4B5D-B9F4-E978C5210084}" type="pres">
      <dgm:prSet presAssocID="{8BA03801-1AFB-449C-A868-66F34B8A80E3}" presName="node" presStyleLbl="node1" presStyleIdx="3" presStyleCnt="6" custLinFactNeighborY="-564">
        <dgm:presLayoutVars>
          <dgm:bulletEnabled val="1"/>
        </dgm:presLayoutVars>
      </dgm:prSet>
      <dgm:spPr/>
    </dgm:pt>
    <dgm:pt modelId="{63146EDB-654F-4827-8E80-8B05D3E7702D}" type="pres">
      <dgm:prSet presAssocID="{4E8864DA-375A-4C92-BC98-6F0DC300C57E}" presName="sibTrans" presStyleCnt="0"/>
      <dgm:spPr/>
    </dgm:pt>
    <dgm:pt modelId="{283E8E02-7C48-42B1-8DB4-36844BD4D75E}" type="pres">
      <dgm:prSet presAssocID="{00055B98-199C-419E-9DF2-4A70FFE10111}" presName="node" presStyleLbl="node1" presStyleIdx="4" presStyleCnt="6">
        <dgm:presLayoutVars>
          <dgm:bulletEnabled val="1"/>
        </dgm:presLayoutVars>
      </dgm:prSet>
      <dgm:spPr/>
    </dgm:pt>
    <dgm:pt modelId="{7D84C104-B244-44E4-AD89-0E780D179904}" type="pres">
      <dgm:prSet presAssocID="{B0221D55-B986-4963-8406-CB1F25E72689}" presName="sibTrans" presStyleCnt="0"/>
      <dgm:spPr/>
    </dgm:pt>
    <dgm:pt modelId="{33089F50-6B7C-435E-8F94-ABE0F49B673E}" type="pres">
      <dgm:prSet presAssocID="{CADB31DD-C7BB-454D-8FE3-F6601C239A48}" presName="node" presStyleLbl="node1" presStyleIdx="5" presStyleCnt="6">
        <dgm:presLayoutVars>
          <dgm:bulletEnabled val="1"/>
        </dgm:presLayoutVars>
      </dgm:prSet>
      <dgm:spPr/>
    </dgm:pt>
  </dgm:ptLst>
  <dgm:cxnLst>
    <dgm:cxn modelId="{03D46B02-89FF-4D5A-8BC4-42A6D22AEB47}" srcId="{BFBBDC09-0A87-4A4B-8368-6E126C06DA0F}" destId="{F9A6C8F0-A0A7-48A7-84E4-A37597D16C12}" srcOrd="2" destOrd="0" parTransId="{BEE18C98-DE0E-4D3B-9B8C-45169E8F8268}" sibTransId="{A262781E-7BC2-47D0-8ED2-2FF2B4CCE3AD}"/>
    <dgm:cxn modelId="{A6483C08-91B7-4F2F-A93F-C4D84DC028A7}" srcId="{BFBBDC09-0A87-4A4B-8368-6E126C06DA0F}" destId="{00055B98-199C-419E-9DF2-4A70FFE10111}" srcOrd="4" destOrd="0" parTransId="{09333EFD-2CD1-482B-9E22-D22A59B7AE66}" sibTransId="{B0221D55-B986-4963-8406-CB1F25E72689}"/>
    <dgm:cxn modelId="{29101810-35EB-4BF8-9A88-1B2F85292F46}" srcId="{BFBBDC09-0A87-4A4B-8368-6E126C06DA0F}" destId="{CADB31DD-C7BB-454D-8FE3-F6601C239A48}" srcOrd="5" destOrd="0" parTransId="{B320F4A7-0628-41C7-B9AA-B5B051710D82}" sibTransId="{C144BD9D-78A9-45F6-8513-7D43FCD74DFC}"/>
    <dgm:cxn modelId="{E5FD491E-D624-4386-B056-D9F6894FB133}" type="presOf" srcId="{CADB31DD-C7BB-454D-8FE3-F6601C239A48}" destId="{33089F50-6B7C-435E-8F94-ABE0F49B673E}" srcOrd="0" destOrd="0" presId="urn:microsoft.com/office/officeart/2005/8/layout/default"/>
    <dgm:cxn modelId="{A41CFF2F-1A15-43DB-A8D5-8FEA2FC68A80}" type="presOf" srcId="{7358E46A-3BAE-4C17-B758-387E007BB548}" destId="{EFAA967F-B3E7-4571-9E1C-0A032335BEED}" srcOrd="0" destOrd="0" presId="urn:microsoft.com/office/officeart/2005/8/layout/default"/>
    <dgm:cxn modelId="{B71C836B-5C07-4FCC-B5D2-B5D61E396580}" srcId="{BFBBDC09-0A87-4A4B-8368-6E126C06DA0F}" destId="{7358E46A-3BAE-4C17-B758-387E007BB548}" srcOrd="1" destOrd="0" parTransId="{1FCBFEBF-0E17-4292-BEEC-25FA0652CCEE}" sibTransId="{F3E79CA8-2EF7-41F6-B6F0-8A91C352380C}"/>
    <dgm:cxn modelId="{1B98584C-CFE9-4041-B8B0-083943B02099}" type="presOf" srcId="{F9A6C8F0-A0A7-48A7-84E4-A37597D16C12}" destId="{75620BAF-8046-4CF2-A23E-E90FC59C37ED}" srcOrd="0" destOrd="0" presId="urn:microsoft.com/office/officeart/2005/8/layout/default"/>
    <dgm:cxn modelId="{4A662480-6E89-4350-95C0-2F938C27A8D3}" type="presOf" srcId="{8BA03801-1AFB-449C-A868-66F34B8A80E3}" destId="{BE0197ED-BF46-4B5D-B9F4-E978C5210084}" srcOrd="0" destOrd="0" presId="urn:microsoft.com/office/officeart/2005/8/layout/default"/>
    <dgm:cxn modelId="{516FF7C9-C27D-4553-82F7-337EE3F38990}" srcId="{BFBBDC09-0A87-4A4B-8368-6E126C06DA0F}" destId="{8BA03801-1AFB-449C-A868-66F34B8A80E3}" srcOrd="3" destOrd="0" parTransId="{0FD77129-5554-47B7-828F-A23DA5DB1E8C}" sibTransId="{4E8864DA-375A-4C92-BC98-6F0DC300C57E}"/>
    <dgm:cxn modelId="{3E4C74CB-E658-44B3-983C-5092BE141695}" type="presOf" srcId="{00055B98-199C-419E-9DF2-4A70FFE10111}" destId="{283E8E02-7C48-42B1-8DB4-36844BD4D75E}" srcOrd="0" destOrd="0" presId="urn:microsoft.com/office/officeart/2005/8/layout/default"/>
    <dgm:cxn modelId="{215A94E7-311B-424C-8EBC-46D289D4EFE2}" type="presOf" srcId="{BFBBDC09-0A87-4A4B-8368-6E126C06DA0F}" destId="{551C90DC-83AA-478E-8319-D39AC8B6B55B}" srcOrd="0" destOrd="0" presId="urn:microsoft.com/office/officeart/2005/8/layout/default"/>
    <dgm:cxn modelId="{399082EC-61B8-47D9-9EC6-55E4247418EE}" srcId="{BFBBDC09-0A87-4A4B-8368-6E126C06DA0F}" destId="{6271F557-D7AE-458F-930A-8A86191CC863}" srcOrd="0" destOrd="0" parTransId="{770C3E07-31BD-48E0-BF72-02E5579BE011}" sibTransId="{F033F2C6-EE04-4E15-9A9D-8A611A0FD399}"/>
    <dgm:cxn modelId="{63251CFB-44DE-40C8-AA2F-A1655E6FEECC}" type="presOf" srcId="{6271F557-D7AE-458F-930A-8A86191CC863}" destId="{5C3F9E39-33A4-4EAA-B6C0-5B24430907C6}" srcOrd="0" destOrd="0" presId="urn:microsoft.com/office/officeart/2005/8/layout/default"/>
    <dgm:cxn modelId="{E3DE5FD5-0ECC-42E8-898D-F04E358CD916}" type="presParOf" srcId="{551C90DC-83AA-478E-8319-D39AC8B6B55B}" destId="{5C3F9E39-33A4-4EAA-B6C0-5B24430907C6}" srcOrd="0" destOrd="0" presId="urn:microsoft.com/office/officeart/2005/8/layout/default"/>
    <dgm:cxn modelId="{D7E7EF00-7CB3-4940-A7E2-72765619F9DA}" type="presParOf" srcId="{551C90DC-83AA-478E-8319-D39AC8B6B55B}" destId="{C5322026-53EA-4135-9DF7-221EC96A3D40}" srcOrd="1" destOrd="0" presId="urn:microsoft.com/office/officeart/2005/8/layout/default"/>
    <dgm:cxn modelId="{9F9DFA7F-731E-41ED-A7E8-826440D0D02F}" type="presParOf" srcId="{551C90DC-83AA-478E-8319-D39AC8B6B55B}" destId="{EFAA967F-B3E7-4571-9E1C-0A032335BEED}" srcOrd="2" destOrd="0" presId="urn:microsoft.com/office/officeart/2005/8/layout/default"/>
    <dgm:cxn modelId="{CD6E5E09-C87F-40CB-9ECD-D0A54A24853E}" type="presParOf" srcId="{551C90DC-83AA-478E-8319-D39AC8B6B55B}" destId="{D87D85BF-566D-451E-8903-EBCE18F26E29}" srcOrd="3" destOrd="0" presId="urn:microsoft.com/office/officeart/2005/8/layout/default"/>
    <dgm:cxn modelId="{2F2C3511-D390-456D-841F-D44B23B2C637}" type="presParOf" srcId="{551C90DC-83AA-478E-8319-D39AC8B6B55B}" destId="{75620BAF-8046-4CF2-A23E-E90FC59C37ED}" srcOrd="4" destOrd="0" presId="urn:microsoft.com/office/officeart/2005/8/layout/default"/>
    <dgm:cxn modelId="{B6E8A600-FAEC-4201-B34E-1D1905726D59}" type="presParOf" srcId="{551C90DC-83AA-478E-8319-D39AC8B6B55B}" destId="{E675167A-4F3E-49CE-BE8D-6D5F18385BA0}" srcOrd="5" destOrd="0" presId="urn:microsoft.com/office/officeart/2005/8/layout/default"/>
    <dgm:cxn modelId="{9155AA1C-4842-4312-A5D4-AF0B5B73E94F}" type="presParOf" srcId="{551C90DC-83AA-478E-8319-D39AC8B6B55B}" destId="{BE0197ED-BF46-4B5D-B9F4-E978C5210084}" srcOrd="6" destOrd="0" presId="urn:microsoft.com/office/officeart/2005/8/layout/default"/>
    <dgm:cxn modelId="{269B7572-46D2-4055-A724-A423869A52A7}" type="presParOf" srcId="{551C90DC-83AA-478E-8319-D39AC8B6B55B}" destId="{63146EDB-654F-4827-8E80-8B05D3E7702D}" srcOrd="7" destOrd="0" presId="urn:microsoft.com/office/officeart/2005/8/layout/default"/>
    <dgm:cxn modelId="{EDDDBBCD-EA8C-4E7B-A219-D4ECD967527E}" type="presParOf" srcId="{551C90DC-83AA-478E-8319-D39AC8B6B55B}" destId="{283E8E02-7C48-42B1-8DB4-36844BD4D75E}" srcOrd="8" destOrd="0" presId="urn:microsoft.com/office/officeart/2005/8/layout/default"/>
    <dgm:cxn modelId="{03ABFBCC-42B7-46F7-B0E2-F44632D79899}" type="presParOf" srcId="{551C90DC-83AA-478E-8319-D39AC8B6B55B}" destId="{7D84C104-B244-44E4-AD89-0E780D179904}" srcOrd="9" destOrd="0" presId="urn:microsoft.com/office/officeart/2005/8/layout/default"/>
    <dgm:cxn modelId="{9F18989E-4029-451A-B336-2719DDCB7A65}" type="presParOf" srcId="{551C90DC-83AA-478E-8319-D39AC8B6B55B}" destId="{33089F50-6B7C-435E-8F94-ABE0F49B673E}"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1353E6-2084-4764-BB06-2B36FD75A8D1}">
      <dsp:nvSpPr>
        <dsp:cNvPr id="0" name=""/>
        <dsp:cNvSpPr/>
      </dsp:nvSpPr>
      <dsp:spPr>
        <a:xfrm>
          <a:off x="0" y="0"/>
          <a:ext cx="6692748" cy="0"/>
        </a:xfrm>
        <a:prstGeom prst="lin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73FAF19C-9613-4B09-AF0F-693051FCEAD7}">
      <dsp:nvSpPr>
        <dsp:cNvPr id="0" name=""/>
        <dsp:cNvSpPr/>
      </dsp:nvSpPr>
      <dsp:spPr>
        <a:xfrm>
          <a:off x="0" y="0"/>
          <a:ext cx="1338549" cy="212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u="sng" kern="1200" dirty="0"/>
            <a:t>Home Medications</a:t>
          </a:r>
          <a:endParaRPr lang="en-US" sz="1900" kern="1200" dirty="0"/>
        </a:p>
      </dsp:txBody>
      <dsp:txXfrm>
        <a:off x="0" y="0"/>
        <a:ext cx="1338549" cy="2127511"/>
      </dsp:txXfrm>
    </dsp:sp>
    <dsp:sp modelId="{5FF19F79-AC77-464D-A507-F38ED6AA7D20}">
      <dsp:nvSpPr>
        <dsp:cNvPr id="0" name=""/>
        <dsp:cNvSpPr/>
      </dsp:nvSpPr>
      <dsp:spPr>
        <a:xfrm>
          <a:off x="1438940" y="20049"/>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Metformin (Glucophage) 500 mg po bid</a:t>
          </a:r>
        </a:p>
      </dsp:txBody>
      <dsp:txXfrm>
        <a:off x="1438940" y="20049"/>
        <a:ext cx="5253807" cy="400986"/>
      </dsp:txXfrm>
    </dsp:sp>
    <dsp:sp modelId="{3E4CD99E-3A6F-4D42-8FC9-C4F75EFB215C}">
      <dsp:nvSpPr>
        <dsp:cNvPr id="0" name=""/>
        <dsp:cNvSpPr/>
      </dsp:nvSpPr>
      <dsp:spPr>
        <a:xfrm>
          <a:off x="1338549" y="421035"/>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6081AA4-1204-475D-A56D-F12E9F7EB8B8}">
      <dsp:nvSpPr>
        <dsp:cNvPr id="0" name=""/>
        <dsp:cNvSpPr/>
      </dsp:nvSpPr>
      <dsp:spPr>
        <a:xfrm>
          <a:off x="1438940" y="441084"/>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Carvedilol (Coreg) 40 mg po q day</a:t>
          </a:r>
        </a:p>
      </dsp:txBody>
      <dsp:txXfrm>
        <a:off x="1438940" y="441084"/>
        <a:ext cx="5253807" cy="400986"/>
      </dsp:txXfrm>
    </dsp:sp>
    <dsp:sp modelId="{C8DBF6B1-7745-4729-BBE3-E73E3C520D11}">
      <dsp:nvSpPr>
        <dsp:cNvPr id="0" name=""/>
        <dsp:cNvSpPr/>
      </dsp:nvSpPr>
      <dsp:spPr>
        <a:xfrm>
          <a:off x="1338549" y="842070"/>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09E6A21-2F14-4ED5-B382-6BDA0B3F8AFB}">
      <dsp:nvSpPr>
        <dsp:cNvPr id="0" name=""/>
        <dsp:cNvSpPr/>
      </dsp:nvSpPr>
      <dsp:spPr>
        <a:xfrm>
          <a:off x="1438940" y="862120"/>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Paroxetine (Paxil) 40 mg po q day</a:t>
          </a:r>
        </a:p>
      </dsp:txBody>
      <dsp:txXfrm>
        <a:off x="1438940" y="862120"/>
        <a:ext cx="5253807" cy="400986"/>
      </dsp:txXfrm>
    </dsp:sp>
    <dsp:sp modelId="{EF278C58-6471-41CB-B402-471DB225A355}">
      <dsp:nvSpPr>
        <dsp:cNvPr id="0" name=""/>
        <dsp:cNvSpPr/>
      </dsp:nvSpPr>
      <dsp:spPr>
        <a:xfrm>
          <a:off x="1338549" y="1263106"/>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2C8F71A-A2FC-487E-91A2-149568E154D6}">
      <dsp:nvSpPr>
        <dsp:cNvPr id="0" name=""/>
        <dsp:cNvSpPr/>
      </dsp:nvSpPr>
      <dsp:spPr>
        <a:xfrm>
          <a:off x="1438940" y="1283155"/>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Meloxicam (Mobic) 15 mg po q day</a:t>
          </a:r>
        </a:p>
      </dsp:txBody>
      <dsp:txXfrm>
        <a:off x="1438940" y="1283155"/>
        <a:ext cx="5253807" cy="400986"/>
      </dsp:txXfrm>
    </dsp:sp>
    <dsp:sp modelId="{D1C21DE5-DE6A-471D-A831-89D20FEEFEB8}">
      <dsp:nvSpPr>
        <dsp:cNvPr id="0" name=""/>
        <dsp:cNvSpPr/>
      </dsp:nvSpPr>
      <dsp:spPr>
        <a:xfrm>
          <a:off x="1338549" y="1684141"/>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325A923F-7D36-4DB7-8FF6-A67A54B8BACD}">
      <dsp:nvSpPr>
        <dsp:cNvPr id="0" name=""/>
        <dsp:cNvSpPr/>
      </dsp:nvSpPr>
      <dsp:spPr>
        <a:xfrm>
          <a:off x="1438940" y="1704191"/>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Sildenafil (Viagra) 100 mg po as needed</a:t>
          </a:r>
        </a:p>
      </dsp:txBody>
      <dsp:txXfrm>
        <a:off x="1438940" y="1704191"/>
        <a:ext cx="5253807" cy="400986"/>
      </dsp:txXfrm>
    </dsp:sp>
    <dsp:sp modelId="{87C736FF-75F8-4A48-93E1-4E37B1D19128}">
      <dsp:nvSpPr>
        <dsp:cNvPr id="0" name=""/>
        <dsp:cNvSpPr/>
      </dsp:nvSpPr>
      <dsp:spPr>
        <a:xfrm>
          <a:off x="1338549" y="2105177"/>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B8C4DCEF-4C8C-41EF-B746-58B252DD171A}">
      <dsp:nvSpPr>
        <dsp:cNvPr id="0" name=""/>
        <dsp:cNvSpPr/>
      </dsp:nvSpPr>
      <dsp:spPr>
        <a:xfrm>
          <a:off x="0" y="2127511"/>
          <a:ext cx="6692748" cy="0"/>
        </a:xfrm>
        <a:prstGeom prst="line">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w="9525" cap="flat" cmpd="sng" algn="ctr">
          <a:solidFill>
            <a:schemeClr val="accent2">
              <a:hueOff val="-1469031"/>
              <a:satOff val="-32495"/>
              <a:lumOff val="-647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3B52FE9-A9F1-4056-9DBA-E8BBAC18303B}">
      <dsp:nvSpPr>
        <dsp:cNvPr id="0" name=""/>
        <dsp:cNvSpPr/>
      </dsp:nvSpPr>
      <dsp:spPr>
        <a:xfrm>
          <a:off x="0" y="2127511"/>
          <a:ext cx="1338549" cy="2127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u="sng" kern="1200" dirty="0"/>
            <a:t>Previous medical history</a:t>
          </a:r>
          <a:endParaRPr lang="en-US" sz="1900" kern="1200" dirty="0"/>
        </a:p>
      </dsp:txBody>
      <dsp:txXfrm>
        <a:off x="0" y="2127511"/>
        <a:ext cx="1338549" cy="2127511"/>
      </dsp:txXfrm>
    </dsp:sp>
    <dsp:sp modelId="{3373735E-74FB-45B6-A33A-DF066AAFB388}">
      <dsp:nvSpPr>
        <dsp:cNvPr id="0" name=""/>
        <dsp:cNvSpPr/>
      </dsp:nvSpPr>
      <dsp:spPr>
        <a:xfrm>
          <a:off x="1438940" y="2147561"/>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Diabetes (Sinha, MD, 2021)</a:t>
          </a:r>
        </a:p>
      </dsp:txBody>
      <dsp:txXfrm>
        <a:off x="1438940" y="2147561"/>
        <a:ext cx="5253807" cy="400986"/>
      </dsp:txXfrm>
    </dsp:sp>
    <dsp:sp modelId="{E4447A6C-F993-468E-A14D-0E271922B559}">
      <dsp:nvSpPr>
        <dsp:cNvPr id="0" name=""/>
        <dsp:cNvSpPr/>
      </dsp:nvSpPr>
      <dsp:spPr>
        <a:xfrm>
          <a:off x="1338549" y="2548547"/>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EB4B8749-6A3A-4122-937C-87D11F58994F}">
      <dsp:nvSpPr>
        <dsp:cNvPr id="0" name=""/>
        <dsp:cNvSpPr/>
      </dsp:nvSpPr>
      <dsp:spPr>
        <a:xfrm>
          <a:off x="1438940" y="2568596"/>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Erectile Dysfunction (Entringer, PharmD., 2020)</a:t>
          </a:r>
        </a:p>
      </dsp:txBody>
      <dsp:txXfrm>
        <a:off x="1438940" y="2568596"/>
        <a:ext cx="5253807" cy="400986"/>
      </dsp:txXfrm>
    </dsp:sp>
    <dsp:sp modelId="{D888A074-F93A-4CA5-9A9E-201E8F34106F}">
      <dsp:nvSpPr>
        <dsp:cNvPr id="0" name=""/>
        <dsp:cNvSpPr/>
      </dsp:nvSpPr>
      <dsp:spPr>
        <a:xfrm>
          <a:off x="1338549" y="2969582"/>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9893019F-A4CD-4F90-A4FC-4B6581D3790E}">
      <dsp:nvSpPr>
        <dsp:cNvPr id="0" name=""/>
        <dsp:cNvSpPr/>
      </dsp:nvSpPr>
      <dsp:spPr>
        <a:xfrm>
          <a:off x="1438940" y="2989632"/>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Hypertension (Thornton, DipPharm, 2019)</a:t>
          </a:r>
        </a:p>
      </dsp:txBody>
      <dsp:txXfrm>
        <a:off x="1438940" y="2989632"/>
        <a:ext cx="5253807" cy="400986"/>
      </dsp:txXfrm>
    </dsp:sp>
    <dsp:sp modelId="{17D8F8D7-EC68-461C-854B-63E18C417B87}">
      <dsp:nvSpPr>
        <dsp:cNvPr id="0" name=""/>
        <dsp:cNvSpPr/>
      </dsp:nvSpPr>
      <dsp:spPr>
        <a:xfrm>
          <a:off x="1338549" y="3390618"/>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04C802DF-FEE3-44FB-AF16-73DC31D1D44B}">
      <dsp:nvSpPr>
        <dsp:cNvPr id="0" name=""/>
        <dsp:cNvSpPr/>
      </dsp:nvSpPr>
      <dsp:spPr>
        <a:xfrm>
          <a:off x="1438940" y="3410667"/>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Arthritis (Durbin MD, 2020)</a:t>
          </a:r>
        </a:p>
      </dsp:txBody>
      <dsp:txXfrm>
        <a:off x="1438940" y="3410667"/>
        <a:ext cx="5253807" cy="400986"/>
      </dsp:txXfrm>
    </dsp:sp>
    <dsp:sp modelId="{F2CFC93A-25FE-4385-904B-01DD2F431BF8}">
      <dsp:nvSpPr>
        <dsp:cNvPr id="0" name=""/>
        <dsp:cNvSpPr/>
      </dsp:nvSpPr>
      <dsp:spPr>
        <a:xfrm>
          <a:off x="1338549" y="3811653"/>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 modelId="{7D8C715E-2324-4187-B552-4A7AFD3C8E68}">
      <dsp:nvSpPr>
        <dsp:cNvPr id="0" name=""/>
        <dsp:cNvSpPr/>
      </dsp:nvSpPr>
      <dsp:spPr>
        <a:xfrm>
          <a:off x="1438940" y="3831703"/>
          <a:ext cx="5253807" cy="4009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2390" tIns="72390" rIns="72390" bIns="72390" numCol="1" spcCol="1270" anchor="t" anchorCtr="0">
          <a:noAutofit/>
        </a:bodyPr>
        <a:lstStyle/>
        <a:p>
          <a:pPr marL="0" lvl="0" indent="0" algn="l" defTabSz="844550">
            <a:lnSpc>
              <a:spcPct val="90000"/>
            </a:lnSpc>
            <a:spcBef>
              <a:spcPct val="0"/>
            </a:spcBef>
            <a:spcAft>
              <a:spcPct val="35000"/>
            </a:spcAft>
            <a:buNone/>
          </a:pPr>
          <a:r>
            <a:rPr lang="en-US" sz="1900" kern="1200"/>
            <a:t>Depression (Thornton, DipPharm., 2019)</a:t>
          </a:r>
        </a:p>
      </dsp:txBody>
      <dsp:txXfrm>
        <a:off x="1438940" y="3831703"/>
        <a:ext cx="5253807" cy="400986"/>
      </dsp:txXfrm>
    </dsp:sp>
    <dsp:sp modelId="{45E10130-E1AD-45BB-BF4F-9A2A5BAE236F}">
      <dsp:nvSpPr>
        <dsp:cNvPr id="0" name=""/>
        <dsp:cNvSpPr/>
      </dsp:nvSpPr>
      <dsp:spPr>
        <a:xfrm>
          <a:off x="1338549" y="4232689"/>
          <a:ext cx="5354198" cy="0"/>
        </a:xfrm>
        <a:prstGeom prst="line">
          <a:avLst/>
        </a:prstGeom>
        <a:solidFill>
          <a:schemeClr val="accent2">
            <a:hueOff val="0"/>
            <a:satOff val="0"/>
            <a:lumOff val="0"/>
            <a:alphaOff val="0"/>
          </a:schemeClr>
        </a:solidFill>
        <a:ln w="15875" cap="flat" cmpd="sng" algn="ctr">
          <a:solidFill>
            <a:schemeClr val="accent2">
              <a:tint val="50000"/>
              <a:hueOff val="0"/>
              <a:satOff val="0"/>
              <a:lumOff val="0"/>
              <a:alphaOff val="0"/>
            </a:schemeClr>
          </a:solidFill>
          <a:prstDash val="solid"/>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AE224-AAA0-4BE7-AB0C-28D1C7C2F11F}">
      <dsp:nvSpPr>
        <dsp:cNvPr id="0" name=""/>
        <dsp:cNvSpPr/>
      </dsp:nvSpPr>
      <dsp:spPr>
        <a:xfrm>
          <a:off x="0" y="519"/>
          <a:ext cx="6692748" cy="0"/>
        </a:xfrm>
        <a:prstGeom prst="line">
          <a:avLst/>
        </a:prstGeom>
        <a:gradFill rotWithShape="0">
          <a:gsLst>
            <a:gs pos="0">
              <a:schemeClr val="accent2">
                <a:hueOff val="0"/>
                <a:satOff val="0"/>
                <a:lumOff val="0"/>
                <a:alphaOff val="0"/>
                <a:tint val="94000"/>
                <a:satMod val="105000"/>
                <a:lumMod val="102000"/>
              </a:schemeClr>
            </a:gs>
            <a:gs pos="100000">
              <a:schemeClr val="accent2">
                <a:hueOff val="0"/>
                <a:satOff val="0"/>
                <a:lumOff val="0"/>
                <a:alphaOff val="0"/>
                <a:shade val="74000"/>
                <a:satMod val="128000"/>
                <a:lumMod val="100000"/>
              </a:schemeClr>
            </a:gs>
          </a:gsLst>
          <a:lin ang="5400000" scaled="0"/>
        </a:gradFill>
        <a:ln w="9525"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DECA453-0DC9-4E1A-87E1-FBD31825AE79}">
      <dsp:nvSpPr>
        <dsp:cNvPr id="0" name=""/>
        <dsp:cNvSpPr/>
      </dsp:nvSpPr>
      <dsp:spPr>
        <a:xfrm>
          <a:off x="0" y="519"/>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Unable to determine orientation at this time - receiving sedation while on ventilator. ​</a:t>
          </a:r>
          <a:endParaRPr lang="en-US" sz="1500" kern="1200"/>
        </a:p>
      </dsp:txBody>
      <dsp:txXfrm>
        <a:off x="0" y="519"/>
        <a:ext cx="6692748" cy="327229"/>
      </dsp:txXfrm>
    </dsp:sp>
    <dsp:sp modelId="{7755A5E4-33CD-4010-B2EF-C20AAA0B8C89}">
      <dsp:nvSpPr>
        <dsp:cNvPr id="0" name=""/>
        <dsp:cNvSpPr/>
      </dsp:nvSpPr>
      <dsp:spPr>
        <a:xfrm>
          <a:off x="0" y="327749"/>
          <a:ext cx="6692748" cy="0"/>
        </a:xfrm>
        <a:prstGeom prst="line">
          <a:avLst/>
        </a:prstGeom>
        <a:gradFill rotWithShape="0">
          <a:gsLst>
            <a:gs pos="0">
              <a:schemeClr val="accent2">
                <a:hueOff val="-122419"/>
                <a:satOff val="-2708"/>
                <a:lumOff val="-539"/>
                <a:alphaOff val="0"/>
                <a:tint val="94000"/>
                <a:satMod val="105000"/>
                <a:lumMod val="102000"/>
              </a:schemeClr>
            </a:gs>
            <a:gs pos="100000">
              <a:schemeClr val="accent2">
                <a:hueOff val="-122419"/>
                <a:satOff val="-2708"/>
                <a:lumOff val="-539"/>
                <a:alphaOff val="0"/>
                <a:shade val="74000"/>
                <a:satMod val="128000"/>
                <a:lumMod val="100000"/>
              </a:schemeClr>
            </a:gs>
          </a:gsLst>
          <a:lin ang="5400000" scaled="0"/>
        </a:gradFill>
        <a:ln w="9525" cap="flat" cmpd="sng" algn="ctr">
          <a:solidFill>
            <a:schemeClr val="accent2">
              <a:hueOff val="-122419"/>
              <a:satOff val="-2708"/>
              <a:lumOff val="-539"/>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28D265EF-F580-4739-ACAC-423577E91A58}">
      <dsp:nvSpPr>
        <dsp:cNvPr id="0" name=""/>
        <dsp:cNvSpPr/>
      </dsp:nvSpPr>
      <dsp:spPr>
        <a:xfrm>
          <a:off x="0" y="327749"/>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PERLA​</a:t>
          </a:r>
          <a:endParaRPr lang="en-US" sz="1500" kern="1200"/>
        </a:p>
      </dsp:txBody>
      <dsp:txXfrm>
        <a:off x="0" y="327749"/>
        <a:ext cx="6692748" cy="327229"/>
      </dsp:txXfrm>
    </dsp:sp>
    <dsp:sp modelId="{9FADE426-3B80-4A91-8ADC-2548B2F4BAED}">
      <dsp:nvSpPr>
        <dsp:cNvPr id="0" name=""/>
        <dsp:cNvSpPr/>
      </dsp:nvSpPr>
      <dsp:spPr>
        <a:xfrm>
          <a:off x="0" y="654978"/>
          <a:ext cx="6692748" cy="0"/>
        </a:xfrm>
        <a:prstGeom prst="line">
          <a:avLst/>
        </a:prstGeom>
        <a:gradFill rotWithShape="0">
          <a:gsLst>
            <a:gs pos="0">
              <a:schemeClr val="accent2">
                <a:hueOff val="-244839"/>
                <a:satOff val="-5416"/>
                <a:lumOff val="-1078"/>
                <a:alphaOff val="0"/>
                <a:tint val="94000"/>
                <a:satMod val="105000"/>
                <a:lumMod val="102000"/>
              </a:schemeClr>
            </a:gs>
            <a:gs pos="100000">
              <a:schemeClr val="accent2">
                <a:hueOff val="-244839"/>
                <a:satOff val="-5416"/>
                <a:lumOff val="-1078"/>
                <a:alphaOff val="0"/>
                <a:shade val="74000"/>
                <a:satMod val="128000"/>
                <a:lumMod val="100000"/>
              </a:schemeClr>
            </a:gs>
          </a:gsLst>
          <a:lin ang="5400000" scaled="0"/>
        </a:gradFill>
        <a:ln w="9525" cap="flat" cmpd="sng" algn="ctr">
          <a:solidFill>
            <a:schemeClr val="accent2">
              <a:hueOff val="-244839"/>
              <a:satOff val="-5416"/>
              <a:lumOff val="-107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911317E-3FD0-4887-BD6F-11716AB11F3F}">
      <dsp:nvSpPr>
        <dsp:cNvPr id="0" name=""/>
        <dsp:cNvSpPr/>
      </dsp:nvSpPr>
      <dsp:spPr>
        <a:xfrm>
          <a:off x="0" y="654978"/>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Chest expansion symmetrical with clear lung sounds​</a:t>
          </a:r>
          <a:endParaRPr lang="en-US" sz="1500" kern="1200"/>
        </a:p>
      </dsp:txBody>
      <dsp:txXfrm>
        <a:off x="0" y="654978"/>
        <a:ext cx="6692748" cy="327229"/>
      </dsp:txXfrm>
    </dsp:sp>
    <dsp:sp modelId="{F9F08E75-7385-4E52-B2FB-0A9DF2B0D264}">
      <dsp:nvSpPr>
        <dsp:cNvPr id="0" name=""/>
        <dsp:cNvSpPr/>
      </dsp:nvSpPr>
      <dsp:spPr>
        <a:xfrm>
          <a:off x="0" y="982208"/>
          <a:ext cx="6692748" cy="0"/>
        </a:xfrm>
        <a:prstGeom prst="line">
          <a:avLst/>
        </a:prstGeom>
        <a:gradFill rotWithShape="0">
          <a:gsLst>
            <a:gs pos="0">
              <a:schemeClr val="accent2">
                <a:hueOff val="-367258"/>
                <a:satOff val="-8124"/>
                <a:lumOff val="-1618"/>
                <a:alphaOff val="0"/>
                <a:tint val="94000"/>
                <a:satMod val="105000"/>
                <a:lumMod val="102000"/>
              </a:schemeClr>
            </a:gs>
            <a:gs pos="100000">
              <a:schemeClr val="accent2">
                <a:hueOff val="-367258"/>
                <a:satOff val="-8124"/>
                <a:lumOff val="-1618"/>
                <a:alphaOff val="0"/>
                <a:shade val="74000"/>
                <a:satMod val="128000"/>
                <a:lumMod val="100000"/>
              </a:schemeClr>
            </a:gs>
          </a:gsLst>
          <a:lin ang="5400000" scaled="0"/>
        </a:gradFill>
        <a:ln w="9525" cap="flat" cmpd="sng" algn="ctr">
          <a:solidFill>
            <a:schemeClr val="accent2">
              <a:hueOff val="-367258"/>
              <a:satOff val="-8124"/>
              <a:lumOff val="-1618"/>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2535925-74AA-4B98-97AC-FB29BB3385A1}">
      <dsp:nvSpPr>
        <dsp:cNvPr id="0" name=""/>
        <dsp:cNvSpPr/>
      </dsp:nvSpPr>
      <dsp:spPr>
        <a:xfrm>
          <a:off x="0" y="982208"/>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Complete bedrest with C-collar in place. Staff educated on log rolling technique. ​</a:t>
          </a:r>
          <a:endParaRPr lang="en-US" sz="1500" kern="1200"/>
        </a:p>
      </dsp:txBody>
      <dsp:txXfrm>
        <a:off x="0" y="982208"/>
        <a:ext cx="6692748" cy="327229"/>
      </dsp:txXfrm>
    </dsp:sp>
    <dsp:sp modelId="{E20ECB01-FB96-46CF-895C-A28E4CE219D3}">
      <dsp:nvSpPr>
        <dsp:cNvPr id="0" name=""/>
        <dsp:cNvSpPr/>
      </dsp:nvSpPr>
      <dsp:spPr>
        <a:xfrm>
          <a:off x="0" y="1309437"/>
          <a:ext cx="6692748" cy="0"/>
        </a:xfrm>
        <a:prstGeom prst="line">
          <a:avLst/>
        </a:prstGeom>
        <a:gradFill rotWithShape="0">
          <a:gsLst>
            <a:gs pos="0">
              <a:schemeClr val="accent2">
                <a:hueOff val="-489677"/>
                <a:satOff val="-10832"/>
                <a:lumOff val="-2157"/>
                <a:alphaOff val="0"/>
                <a:tint val="94000"/>
                <a:satMod val="105000"/>
                <a:lumMod val="102000"/>
              </a:schemeClr>
            </a:gs>
            <a:gs pos="100000">
              <a:schemeClr val="accent2">
                <a:hueOff val="-489677"/>
                <a:satOff val="-10832"/>
                <a:lumOff val="-2157"/>
                <a:alphaOff val="0"/>
                <a:shade val="74000"/>
                <a:satMod val="128000"/>
                <a:lumMod val="100000"/>
              </a:schemeClr>
            </a:gs>
          </a:gsLst>
          <a:lin ang="5400000" scaled="0"/>
        </a:gradFill>
        <a:ln w="9525" cap="flat" cmpd="sng" algn="ctr">
          <a:solidFill>
            <a:schemeClr val="accent2">
              <a:hueOff val="-489677"/>
              <a:satOff val="-10832"/>
              <a:lumOff val="-2157"/>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7598802-505E-4970-AB07-05F4BD12E07A}">
      <dsp:nvSpPr>
        <dsp:cNvPr id="0" name=""/>
        <dsp:cNvSpPr/>
      </dsp:nvSpPr>
      <dsp:spPr>
        <a:xfrm>
          <a:off x="0" y="1309437"/>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Completely flaccid below level of spinal cord injury.​</a:t>
          </a:r>
          <a:endParaRPr lang="en-US" sz="1500" kern="1200"/>
        </a:p>
      </dsp:txBody>
      <dsp:txXfrm>
        <a:off x="0" y="1309437"/>
        <a:ext cx="6692748" cy="327229"/>
      </dsp:txXfrm>
    </dsp:sp>
    <dsp:sp modelId="{F5D136B1-46E0-4653-B949-020480D807BA}">
      <dsp:nvSpPr>
        <dsp:cNvPr id="0" name=""/>
        <dsp:cNvSpPr/>
      </dsp:nvSpPr>
      <dsp:spPr>
        <a:xfrm>
          <a:off x="0" y="1636667"/>
          <a:ext cx="6692748" cy="0"/>
        </a:xfrm>
        <a:prstGeom prst="line">
          <a:avLst/>
        </a:prstGeom>
        <a:gradFill rotWithShape="0">
          <a:gsLst>
            <a:gs pos="0">
              <a:schemeClr val="accent2">
                <a:hueOff val="-612096"/>
                <a:satOff val="-13540"/>
                <a:lumOff val="-2696"/>
                <a:alphaOff val="0"/>
                <a:tint val="94000"/>
                <a:satMod val="105000"/>
                <a:lumMod val="102000"/>
              </a:schemeClr>
            </a:gs>
            <a:gs pos="100000">
              <a:schemeClr val="accent2">
                <a:hueOff val="-612096"/>
                <a:satOff val="-13540"/>
                <a:lumOff val="-2696"/>
                <a:alphaOff val="0"/>
                <a:shade val="74000"/>
                <a:satMod val="128000"/>
                <a:lumMod val="100000"/>
              </a:schemeClr>
            </a:gs>
          </a:gsLst>
          <a:lin ang="5400000" scaled="0"/>
        </a:gradFill>
        <a:ln w="9525" cap="flat" cmpd="sng" algn="ctr">
          <a:solidFill>
            <a:schemeClr val="accent2">
              <a:hueOff val="-612096"/>
              <a:satOff val="-13540"/>
              <a:lumOff val="-2696"/>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1E2F2BCE-FA3B-44D5-A072-8A3304CAA06A}">
      <dsp:nvSpPr>
        <dsp:cNvPr id="0" name=""/>
        <dsp:cNvSpPr/>
      </dsp:nvSpPr>
      <dsp:spPr>
        <a:xfrm>
          <a:off x="0" y="1636667"/>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Yet to move any extremities at this time. ​</a:t>
          </a:r>
          <a:endParaRPr lang="en-US" sz="1500" kern="1200"/>
        </a:p>
      </dsp:txBody>
      <dsp:txXfrm>
        <a:off x="0" y="1636667"/>
        <a:ext cx="6692748" cy="327229"/>
      </dsp:txXfrm>
    </dsp:sp>
    <dsp:sp modelId="{2254F562-295B-4259-BE17-F23E922A095B}">
      <dsp:nvSpPr>
        <dsp:cNvPr id="0" name=""/>
        <dsp:cNvSpPr/>
      </dsp:nvSpPr>
      <dsp:spPr>
        <a:xfrm>
          <a:off x="0" y="1963897"/>
          <a:ext cx="6692748" cy="0"/>
        </a:xfrm>
        <a:prstGeom prst="line">
          <a:avLst/>
        </a:prstGeom>
        <a:gradFill rotWithShape="0">
          <a:gsLst>
            <a:gs pos="0">
              <a:schemeClr val="accent2">
                <a:hueOff val="-734515"/>
                <a:satOff val="-16247"/>
                <a:lumOff val="-3235"/>
                <a:alphaOff val="0"/>
                <a:tint val="94000"/>
                <a:satMod val="105000"/>
                <a:lumMod val="102000"/>
              </a:schemeClr>
            </a:gs>
            <a:gs pos="100000">
              <a:schemeClr val="accent2">
                <a:hueOff val="-734515"/>
                <a:satOff val="-16247"/>
                <a:lumOff val="-3235"/>
                <a:alphaOff val="0"/>
                <a:shade val="74000"/>
                <a:satMod val="128000"/>
                <a:lumMod val="100000"/>
              </a:schemeClr>
            </a:gs>
          </a:gsLst>
          <a:lin ang="5400000" scaled="0"/>
        </a:gradFill>
        <a:ln w="9525" cap="flat" cmpd="sng" algn="ctr">
          <a:solidFill>
            <a:schemeClr val="accent2">
              <a:hueOff val="-734515"/>
              <a:satOff val="-16247"/>
              <a:lumOff val="-3235"/>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EFE1F9F-91B6-4F20-8225-2A83188003EC}">
      <dsp:nvSpPr>
        <dsp:cNvPr id="0" name=""/>
        <dsp:cNvSpPr/>
      </dsp:nvSpPr>
      <dsp:spPr>
        <a:xfrm>
          <a:off x="0" y="1963897"/>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Foley catheter in place. ​</a:t>
          </a:r>
          <a:endParaRPr lang="en-US" sz="1500" kern="1200"/>
        </a:p>
      </dsp:txBody>
      <dsp:txXfrm>
        <a:off x="0" y="1963897"/>
        <a:ext cx="6692748" cy="327229"/>
      </dsp:txXfrm>
    </dsp:sp>
    <dsp:sp modelId="{CCD4A067-2844-4C0C-B259-264CF674EA98}">
      <dsp:nvSpPr>
        <dsp:cNvPr id="0" name=""/>
        <dsp:cNvSpPr/>
      </dsp:nvSpPr>
      <dsp:spPr>
        <a:xfrm>
          <a:off x="0" y="2291126"/>
          <a:ext cx="6692748" cy="0"/>
        </a:xfrm>
        <a:prstGeom prst="line">
          <a:avLst/>
        </a:prstGeom>
        <a:gradFill rotWithShape="0">
          <a:gsLst>
            <a:gs pos="0">
              <a:schemeClr val="accent2">
                <a:hueOff val="-856935"/>
                <a:satOff val="-18955"/>
                <a:lumOff val="-3774"/>
                <a:alphaOff val="0"/>
                <a:tint val="94000"/>
                <a:satMod val="105000"/>
                <a:lumMod val="102000"/>
              </a:schemeClr>
            </a:gs>
            <a:gs pos="100000">
              <a:schemeClr val="accent2">
                <a:hueOff val="-856935"/>
                <a:satOff val="-18955"/>
                <a:lumOff val="-3774"/>
                <a:alphaOff val="0"/>
                <a:shade val="74000"/>
                <a:satMod val="128000"/>
                <a:lumMod val="100000"/>
              </a:schemeClr>
            </a:gs>
          </a:gsLst>
          <a:lin ang="5400000" scaled="0"/>
        </a:gradFill>
        <a:ln w="9525" cap="flat" cmpd="sng" algn="ctr">
          <a:solidFill>
            <a:schemeClr val="accent2">
              <a:hueOff val="-856935"/>
              <a:satOff val="-18955"/>
              <a:lumOff val="-3774"/>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CB696FF8-068E-4A64-BB01-2BC16EBE17E5}">
      <dsp:nvSpPr>
        <dsp:cNvPr id="0" name=""/>
        <dsp:cNvSpPr/>
      </dsp:nvSpPr>
      <dsp:spPr>
        <a:xfrm>
          <a:off x="0" y="2291126"/>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Patient incontinent of bowel.​</a:t>
          </a:r>
          <a:endParaRPr lang="en-US" sz="1500" kern="1200"/>
        </a:p>
      </dsp:txBody>
      <dsp:txXfrm>
        <a:off x="0" y="2291126"/>
        <a:ext cx="6692748" cy="327229"/>
      </dsp:txXfrm>
    </dsp:sp>
    <dsp:sp modelId="{EC9E51F6-11A4-401A-B650-E4D6EE00B31B}">
      <dsp:nvSpPr>
        <dsp:cNvPr id="0" name=""/>
        <dsp:cNvSpPr/>
      </dsp:nvSpPr>
      <dsp:spPr>
        <a:xfrm>
          <a:off x="0" y="2618356"/>
          <a:ext cx="6692748" cy="0"/>
        </a:xfrm>
        <a:prstGeom prst="line">
          <a:avLst/>
        </a:prstGeom>
        <a:gradFill rotWithShape="0">
          <a:gsLst>
            <a:gs pos="0">
              <a:schemeClr val="accent2">
                <a:hueOff val="-979354"/>
                <a:satOff val="-21663"/>
                <a:lumOff val="-4313"/>
                <a:alphaOff val="0"/>
                <a:tint val="94000"/>
                <a:satMod val="105000"/>
                <a:lumMod val="102000"/>
              </a:schemeClr>
            </a:gs>
            <a:gs pos="100000">
              <a:schemeClr val="accent2">
                <a:hueOff val="-979354"/>
                <a:satOff val="-21663"/>
                <a:lumOff val="-4313"/>
                <a:alphaOff val="0"/>
                <a:shade val="74000"/>
                <a:satMod val="128000"/>
                <a:lumMod val="100000"/>
              </a:schemeClr>
            </a:gs>
          </a:gsLst>
          <a:lin ang="5400000" scaled="0"/>
        </a:gradFill>
        <a:ln w="9525" cap="flat" cmpd="sng" algn="ctr">
          <a:solidFill>
            <a:schemeClr val="accent2">
              <a:hueOff val="-979354"/>
              <a:satOff val="-21663"/>
              <a:lumOff val="-4313"/>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0B2E46DE-BF36-4F0B-A263-C6CFEFACE764}">
      <dsp:nvSpPr>
        <dsp:cNvPr id="0" name=""/>
        <dsp:cNvSpPr/>
      </dsp:nvSpPr>
      <dsp:spPr>
        <a:xfrm>
          <a:off x="0" y="2618356"/>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Patient normotensive at this time. ​</a:t>
          </a:r>
          <a:endParaRPr lang="en-US" sz="1500" kern="1200"/>
        </a:p>
      </dsp:txBody>
      <dsp:txXfrm>
        <a:off x="0" y="2618356"/>
        <a:ext cx="6692748" cy="327229"/>
      </dsp:txXfrm>
    </dsp:sp>
    <dsp:sp modelId="{65FC900F-1AB0-4ABD-BCDB-6C94185335D3}">
      <dsp:nvSpPr>
        <dsp:cNvPr id="0" name=""/>
        <dsp:cNvSpPr/>
      </dsp:nvSpPr>
      <dsp:spPr>
        <a:xfrm>
          <a:off x="0" y="2945586"/>
          <a:ext cx="6692748" cy="0"/>
        </a:xfrm>
        <a:prstGeom prst="line">
          <a:avLst/>
        </a:prstGeom>
        <a:gradFill rotWithShape="0">
          <a:gsLst>
            <a:gs pos="0">
              <a:schemeClr val="accent2">
                <a:hueOff val="-1101773"/>
                <a:satOff val="-24371"/>
                <a:lumOff val="-4853"/>
                <a:alphaOff val="0"/>
                <a:tint val="94000"/>
                <a:satMod val="105000"/>
                <a:lumMod val="102000"/>
              </a:schemeClr>
            </a:gs>
            <a:gs pos="100000">
              <a:schemeClr val="accent2">
                <a:hueOff val="-1101773"/>
                <a:satOff val="-24371"/>
                <a:lumOff val="-4853"/>
                <a:alphaOff val="0"/>
                <a:shade val="74000"/>
                <a:satMod val="128000"/>
                <a:lumMod val="100000"/>
              </a:schemeClr>
            </a:gs>
          </a:gsLst>
          <a:lin ang="5400000" scaled="0"/>
        </a:gradFill>
        <a:ln w="9525" cap="flat" cmpd="sng" algn="ctr">
          <a:solidFill>
            <a:schemeClr val="accent2">
              <a:hueOff val="-1101773"/>
              <a:satOff val="-24371"/>
              <a:lumOff val="-4853"/>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B193F44A-B61E-4B5A-99F9-12CCE81CD5C6}">
      <dsp:nvSpPr>
        <dsp:cNvPr id="0" name=""/>
        <dsp:cNvSpPr/>
      </dsp:nvSpPr>
      <dsp:spPr>
        <a:xfrm>
          <a:off x="0" y="2945586"/>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Peripheral pulses palpable and strong​</a:t>
          </a:r>
          <a:endParaRPr lang="en-US" sz="1500" kern="1200"/>
        </a:p>
      </dsp:txBody>
      <dsp:txXfrm>
        <a:off x="0" y="2945586"/>
        <a:ext cx="6692748" cy="327229"/>
      </dsp:txXfrm>
    </dsp:sp>
    <dsp:sp modelId="{AA6F5AE4-89F7-4731-B27C-51548CFD3E7D}">
      <dsp:nvSpPr>
        <dsp:cNvPr id="0" name=""/>
        <dsp:cNvSpPr/>
      </dsp:nvSpPr>
      <dsp:spPr>
        <a:xfrm>
          <a:off x="0" y="3272815"/>
          <a:ext cx="6692748" cy="0"/>
        </a:xfrm>
        <a:prstGeom prst="line">
          <a:avLst/>
        </a:prstGeom>
        <a:gradFill rotWithShape="0">
          <a:gsLst>
            <a:gs pos="0">
              <a:schemeClr val="accent2">
                <a:hueOff val="-1224192"/>
                <a:satOff val="-27079"/>
                <a:lumOff val="-5392"/>
                <a:alphaOff val="0"/>
                <a:tint val="94000"/>
                <a:satMod val="105000"/>
                <a:lumMod val="102000"/>
              </a:schemeClr>
            </a:gs>
            <a:gs pos="100000">
              <a:schemeClr val="accent2">
                <a:hueOff val="-1224192"/>
                <a:satOff val="-27079"/>
                <a:lumOff val="-5392"/>
                <a:alphaOff val="0"/>
                <a:shade val="74000"/>
                <a:satMod val="128000"/>
                <a:lumMod val="100000"/>
              </a:schemeClr>
            </a:gs>
          </a:gsLst>
          <a:lin ang="5400000" scaled="0"/>
        </a:gradFill>
        <a:ln w="9525" cap="flat" cmpd="sng" algn="ctr">
          <a:solidFill>
            <a:schemeClr val="accent2">
              <a:hueOff val="-1224192"/>
              <a:satOff val="-27079"/>
              <a:lumOff val="-5392"/>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573580B5-B5D6-419B-ACC6-97218ACF8541}">
      <dsp:nvSpPr>
        <dsp:cNvPr id="0" name=""/>
        <dsp:cNvSpPr/>
      </dsp:nvSpPr>
      <dsp:spPr>
        <a:xfrm>
          <a:off x="0" y="3272815"/>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No edema noted. ​</a:t>
          </a:r>
          <a:endParaRPr lang="en-US" sz="1500" kern="1200"/>
        </a:p>
      </dsp:txBody>
      <dsp:txXfrm>
        <a:off x="0" y="3272815"/>
        <a:ext cx="6692748" cy="327229"/>
      </dsp:txXfrm>
    </dsp:sp>
    <dsp:sp modelId="{A4AB3069-EB6F-47B8-984F-5D4E27FB2ACD}">
      <dsp:nvSpPr>
        <dsp:cNvPr id="0" name=""/>
        <dsp:cNvSpPr/>
      </dsp:nvSpPr>
      <dsp:spPr>
        <a:xfrm>
          <a:off x="0" y="3600045"/>
          <a:ext cx="6692748" cy="0"/>
        </a:xfrm>
        <a:prstGeom prst="line">
          <a:avLst/>
        </a:prstGeom>
        <a:gradFill rotWithShape="0">
          <a:gsLst>
            <a:gs pos="0">
              <a:schemeClr val="accent2">
                <a:hueOff val="-1346612"/>
                <a:satOff val="-29787"/>
                <a:lumOff val="-5931"/>
                <a:alphaOff val="0"/>
                <a:tint val="94000"/>
                <a:satMod val="105000"/>
                <a:lumMod val="102000"/>
              </a:schemeClr>
            </a:gs>
            <a:gs pos="100000">
              <a:schemeClr val="accent2">
                <a:hueOff val="-1346612"/>
                <a:satOff val="-29787"/>
                <a:lumOff val="-5931"/>
                <a:alphaOff val="0"/>
                <a:shade val="74000"/>
                <a:satMod val="128000"/>
                <a:lumMod val="100000"/>
              </a:schemeClr>
            </a:gs>
          </a:gsLst>
          <a:lin ang="5400000" scaled="0"/>
        </a:gradFill>
        <a:ln w="9525" cap="flat" cmpd="sng" algn="ctr">
          <a:solidFill>
            <a:schemeClr val="accent2">
              <a:hueOff val="-1346612"/>
              <a:satOff val="-29787"/>
              <a:lumOff val="-5931"/>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BC36CC7-F0FA-4F37-B41B-05AE24C433F8}">
      <dsp:nvSpPr>
        <dsp:cNvPr id="0" name=""/>
        <dsp:cNvSpPr/>
      </dsp:nvSpPr>
      <dsp:spPr>
        <a:xfrm>
          <a:off x="0" y="3600045"/>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Skin warm, dry, and intact except surgical incision to stabilize spinal cord.​</a:t>
          </a:r>
          <a:endParaRPr lang="en-US" sz="1500" kern="1200"/>
        </a:p>
      </dsp:txBody>
      <dsp:txXfrm>
        <a:off x="0" y="3600045"/>
        <a:ext cx="6692748" cy="327229"/>
      </dsp:txXfrm>
    </dsp:sp>
    <dsp:sp modelId="{A05ADDEC-CEC2-4BB4-94FC-96EA7183CA4D}">
      <dsp:nvSpPr>
        <dsp:cNvPr id="0" name=""/>
        <dsp:cNvSpPr/>
      </dsp:nvSpPr>
      <dsp:spPr>
        <a:xfrm>
          <a:off x="0" y="3927274"/>
          <a:ext cx="6692748" cy="0"/>
        </a:xfrm>
        <a:prstGeom prst="line">
          <a:avLst/>
        </a:prstGeom>
        <a:gradFill rotWithShape="0">
          <a:gsLst>
            <a:gs pos="0">
              <a:schemeClr val="accent2">
                <a:hueOff val="-1469031"/>
                <a:satOff val="-32495"/>
                <a:lumOff val="-6470"/>
                <a:alphaOff val="0"/>
                <a:tint val="94000"/>
                <a:satMod val="105000"/>
                <a:lumMod val="102000"/>
              </a:schemeClr>
            </a:gs>
            <a:gs pos="100000">
              <a:schemeClr val="accent2">
                <a:hueOff val="-1469031"/>
                <a:satOff val="-32495"/>
                <a:lumOff val="-6470"/>
                <a:alphaOff val="0"/>
                <a:shade val="74000"/>
                <a:satMod val="128000"/>
                <a:lumMod val="100000"/>
              </a:schemeClr>
            </a:gs>
          </a:gsLst>
          <a:lin ang="5400000" scaled="0"/>
        </a:gradFill>
        <a:ln w="9525" cap="flat" cmpd="sng" algn="ctr">
          <a:solidFill>
            <a:schemeClr val="accent2">
              <a:hueOff val="-1469031"/>
              <a:satOff val="-32495"/>
              <a:lumOff val="-647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13C8B57-C698-4237-8779-30BF23870E08}">
      <dsp:nvSpPr>
        <dsp:cNvPr id="0" name=""/>
        <dsp:cNvSpPr/>
      </dsp:nvSpPr>
      <dsp:spPr>
        <a:xfrm>
          <a:off x="0" y="3927274"/>
          <a:ext cx="6692748" cy="3272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b="0" i="0" kern="1200"/>
            <a:t>Dressing clean, dry, and intact. No drainage noted.</a:t>
          </a:r>
          <a:endParaRPr lang="en-US" sz="1500" kern="1200"/>
        </a:p>
      </dsp:txBody>
      <dsp:txXfrm>
        <a:off x="0" y="3927274"/>
        <a:ext cx="6692748" cy="32722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3F9E39-33A4-4EAA-B6C0-5B24430907C6}">
      <dsp:nvSpPr>
        <dsp:cNvPr id="0" name=""/>
        <dsp:cNvSpPr/>
      </dsp:nvSpPr>
      <dsp:spPr>
        <a:xfrm>
          <a:off x="595907" y="788"/>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Motor Vehicle Accidents-Leading Cause</a:t>
          </a:r>
        </a:p>
      </dsp:txBody>
      <dsp:txXfrm>
        <a:off x="595907" y="788"/>
        <a:ext cx="2723182" cy="1633909"/>
      </dsp:txXfrm>
    </dsp:sp>
    <dsp:sp modelId="{EFAA967F-B3E7-4571-9E1C-0A032335BEED}">
      <dsp:nvSpPr>
        <dsp:cNvPr id="0" name=""/>
        <dsp:cNvSpPr/>
      </dsp:nvSpPr>
      <dsp:spPr>
        <a:xfrm>
          <a:off x="3591408" y="788"/>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Falls - Common cause after age of 65</a:t>
          </a:r>
        </a:p>
      </dsp:txBody>
      <dsp:txXfrm>
        <a:off x="3591408" y="788"/>
        <a:ext cx="2723182" cy="1633909"/>
      </dsp:txXfrm>
    </dsp:sp>
    <dsp:sp modelId="{75620BAF-8046-4CF2-A23E-E90FC59C37ED}">
      <dsp:nvSpPr>
        <dsp:cNvPr id="0" name=""/>
        <dsp:cNvSpPr/>
      </dsp:nvSpPr>
      <dsp:spPr>
        <a:xfrm>
          <a:off x="6586908" y="788"/>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Acts of Violence - Most common GSW and stabbings</a:t>
          </a:r>
        </a:p>
      </dsp:txBody>
      <dsp:txXfrm>
        <a:off x="6586908" y="788"/>
        <a:ext cx="2723182" cy="1633909"/>
      </dsp:txXfrm>
    </dsp:sp>
    <dsp:sp modelId="{BE0197ED-BF46-4B5D-B9F4-E978C5210084}">
      <dsp:nvSpPr>
        <dsp:cNvPr id="0" name=""/>
        <dsp:cNvSpPr/>
      </dsp:nvSpPr>
      <dsp:spPr>
        <a:xfrm>
          <a:off x="595907" y="1897800"/>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Sports and Recreational Injuries - Athletic activities/impact sports, diving into shallow water</a:t>
          </a:r>
        </a:p>
      </dsp:txBody>
      <dsp:txXfrm>
        <a:off x="595907" y="1897800"/>
        <a:ext cx="2723182" cy="1633909"/>
      </dsp:txXfrm>
    </dsp:sp>
    <dsp:sp modelId="{283E8E02-7C48-42B1-8DB4-36844BD4D75E}">
      <dsp:nvSpPr>
        <dsp:cNvPr id="0" name=""/>
        <dsp:cNvSpPr/>
      </dsp:nvSpPr>
      <dsp:spPr>
        <a:xfrm>
          <a:off x="3591408" y="1907016"/>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Alcohol - Typically involved in 1 of 4 SCI. </a:t>
          </a:r>
        </a:p>
      </dsp:txBody>
      <dsp:txXfrm>
        <a:off x="3591408" y="1907016"/>
        <a:ext cx="2723182" cy="1633909"/>
      </dsp:txXfrm>
    </dsp:sp>
    <dsp:sp modelId="{33089F50-6B7C-435E-8F94-ABE0F49B673E}">
      <dsp:nvSpPr>
        <dsp:cNvPr id="0" name=""/>
        <dsp:cNvSpPr/>
      </dsp:nvSpPr>
      <dsp:spPr>
        <a:xfrm>
          <a:off x="6586908" y="1907016"/>
          <a:ext cx="2723182" cy="1633909"/>
        </a:xfrm>
        <a:prstGeom prst="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Diseases - Cancer, arthritis, osteoporosis and inflammation of the spinal cord also can cause spinal cord injuries.</a:t>
          </a:r>
        </a:p>
      </dsp:txBody>
      <dsp:txXfrm>
        <a:off x="6586908" y="1907016"/>
        <a:ext cx="2723182" cy="163390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3947F-85BE-4844-B00B-166DD285B743}" type="datetimeFigureOut">
              <a:rPr lang="en-US" smtClean="0"/>
              <a:t>6/24/2021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5B3106-0580-4D3A-8B16-854C3A31A522}" type="slidenum">
              <a:rPr lang="en-US" smtClean="0"/>
              <a:t>‹#›</a:t>
            </a:fld>
            <a:endParaRPr lang="en-US"/>
          </a:p>
        </p:txBody>
      </p:sp>
    </p:spTree>
    <p:extLst>
      <p:ext uri="{BB962C8B-B14F-4D97-AF65-F5344CB8AC3E}">
        <p14:creationId xmlns:p14="http://schemas.microsoft.com/office/powerpoint/2010/main" val="34359858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5"/>
          </p:nvPr>
        </p:nvSpPr>
        <p:spPr/>
        <p:txBody>
          <a:bodyPr/>
          <a:lstStyle/>
          <a:p>
            <a:fld id="{F29F66A2-AADE-426B-94CE-6136DD311B3D}" type="slidenum">
              <a:rPr lang="en-US" smtClean="0"/>
              <a:t>1</a:t>
            </a:fld>
            <a:endParaRPr lang="en-US"/>
          </a:p>
        </p:txBody>
      </p:sp>
    </p:spTree>
    <p:extLst>
      <p:ext uri="{BB962C8B-B14F-4D97-AF65-F5344CB8AC3E}">
        <p14:creationId xmlns:p14="http://schemas.microsoft.com/office/powerpoint/2010/main" val="1191285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common causes of SCI include trauma (motor vehicle accidents, sports, violence, falls), degenerative spinal disease, vascular injury (anterior spinal artery syndrome, epidural hematoma), tumor, infection (epidural abscess), and demyelinating processes (Kretzer, 2016, para 1). As a result of Acute spinal cord injury, there are many important nursing diagnosis that take priority in care management. Patients usually develop autonomic dysreflexia one month to one year after their injury. However, it has also been described in the first days or weeks after the original trauma (Allen &amp; Leslie, 2021, para 3). </a:t>
            </a:r>
          </a:p>
          <a:p>
            <a:endParaRPr lang="en-US" dirty="0">
              <a:cs typeface="Calibri"/>
            </a:endParaRPr>
          </a:p>
        </p:txBody>
      </p:sp>
      <p:sp>
        <p:nvSpPr>
          <p:cNvPr id="4" name="Slide Number Placeholder 3"/>
          <p:cNvSpPr>
            <a:spLocks noGrp="1"/>
          </p:cNvSpPr>
          <p:nvPr>
            <p:ph type="sldNum" sz="quarter" idx="5"/>
          </p:nvPr>
        </p:nvSpPr>
        <p:spPr/>
        <p:txBody>
          <a:bodyPr/>
          <a:lstStyle/>
          <a:p>
            <a:fld id="{ADF4038D-B38A-4C82-A0B7-FBE0627BF84F}" type="slidenum">
              <a:rPr lang="en-US"/>
              <a:t>10</a:t>
            </a:fld>
            <a:endParaRPr lang="en-US" dirty="0"/>
          </a:p>
        </p:txBody>
      </p:sp>
    </p:spTree>
    <p:extLst>
      <p:ext uri="{BB962C8B-B14F-4D97-AF65-F5344CB8AC3E}">
        <p14:creationId xmlns:p14="http://schemas.microsoft.com/office/powerpoint/2010/main" val="1295849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above-mentioned interventions include members of other interdisciplinary teams in the management and improvement of patient care involving spinal cord injuries. Other disciplines include respiratory therapist, physical and occupational therapist, and even dietary. Respiratory therapist often collect blood gasses and develops a plan with the provider and nurse to achieve and maintain optimal oxygen levels. PT and OT are consulted to evaluate and initiate therapy settings to increase adapted independence in ADLS. Lastly dieticians are involved in provided the most nutrient rich meals to increase optimal functionality during the recovery process.</a:t>
            </a:r>
          </a:p>
        </p:txBody>
      </p:sp>
      <p:sp>
        <p:nvSpPr>
          <p:cNvPr id="4" name="Slide Number Placeholder 3"/>
          <p:cNvSpPr>
            <a:spLocks noGrp="1"/>
          </p:cNvSpPr>
          <p:nvPr>
            <p:ph type="sldNum" sz="quarter" idx="5"/>
          </p:nvPr>
        </p:nvSpPr>
        <p:spPr/>
        <p:txBody>
          <a:bodyPr/>
          <a:lstStyle/>
          <a:p>
            <a:fld id="{ADF4038D-B38A-4C82-A0B7-FBE0627BF84F}" type="slidenum">
              <a:rPr lang="en-US"/>
              <a:t>11</a:t>
            </a:fld>
            <a:endParaRPr lang="en-US" dirty="0"/>
          </a:p>
        </p:txBody>
      </p:sp>
    </p:spTree>
    <p:extLst>
      <p:ext uri="{BB962C8B-B14F-4D97-AF65-F5344CB8AC3E}">
        <p14:creationId xmlns:p14="http://schemas.microsoft.com/office/powerpoint/2010/main" val="4153965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Autonomic dysreflexia should be strongly suspected in any spinal cord injured patient with a lesion above T6 who complains of a headache (Keller &amp; Leslie, 2021, para. 9). It is imperative that vital signs are assessed frequently for changes reflecting possible Autonomic dysreflexia. It is a malfunction of the cardiovascular system that can me potently life threatening. Patient are at high risk for developing pressure wounds due to prolonged immobility and decrease oral intake. Proper skin care routines are important in minimizing the risk for developing impaired skin integrity.</a:t>
            </a:r>
          </a:p>
        </p:txBody>
      </p:sp>
      <p:sp>
        <p:nvSpPr>
          <p:cNvPr id="4" name="Slide Number Placeholder 3"/>
          <p:cNvSpPr>
            <a:spLocks noGrp="1"/>
          </p:cNvSpPr>
          <p:nvPr>
            <p:ph type="sldNum" sz="quarter" idx="5"/>
          </p:nvPr>
        </p:nvSpPr>
        <p:spPr/>
        <p:txBody>
          <a:bodyPr/>
          <a:lstStyle/>
          <a:p>
            <a:fld id="{ADF4038D-B38A-4C82-A0B7-FBE0627BF84F}" type="slidenum">
              <a:rPr lang="en-US"/>
              <a:t>12</a:t>
            </a:fld>
            <a:endParaRPr lang="en-US" dirty="0"/>
          </a:p>
        </p:txBody>
      </p:sp>
    </p:spTree>
    <p:extLst>
      <p:ext uri="{BB962C8B-B14F-4D97-AF65-F5344CB8AC3E}">
        <p14:creationId xmlns:p14="http://schemas.microsoft.com/office/powerpoint/2010/main" val="386130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potential ethical issue is if this patient cannot be weaned off of the ventilator, then who will give consent for the tracheostomy and peg tube placement.  They physician then becomes the patients medical advisory and the physician is responsible to do what is in the best interest of the patient.  The best interest standard is the ethical requirement that people who care for others will do so in good faith, placing their assessment of that persons best interest above their own.  The nurse is responsible to be a patient advocate that the physician is doing what is best for the patient and to also stay in contact with medical management or the social worker to make sure they are trying to locate family for this patient.  Many people have someone listed as ICE in their phone or incase of emergency..</a:t>
            </a:r>
          </a:p>
        </p:txBody>
      </p:sp>
      <p:sp>
        <p:nvSpPr>
          <p:cNvPr id="4" name="Slide Number Placeholder 3"/>
          <p:cNvSpPr>
            <a:spLocks noGrp="1"/>
          </p:cNvSpPr>
          <p:nvPr>
            <p:ph type="sldNum" sz="quarter" idx="5"/>
          </p:nvPr>
        </p:nvSpPr>
        <p:spPr/>
        <p:txBody>
          <a:bodyPr/>
          <a:lstStyle/>
          <a:p>
            <a:fld id="{6CA2AD88-9CEE-482E-854D-DA3B0B46E5BA}" type="slidenum">
              <a:rPr lang="en-US" smtClean="0"/>
              <a:t>13</a:t>
            </a:fld>
            <a:endParaRPr lang="en-US"/>
          </a:p>
        </p:txBody>
      </p:sp>
    </p:spTree>
    <p:extLst>
      <p:ext uri="{BB962C8B-B14F-4D97-AF65-F5344CB8AC3E}">
        <p14:creationId xmlns:p14="http://schemas.microsoft.com/office/powerpoint/2010/main" val="1633995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 This is our provided patient scenario. </a:t>
            </a:r>
          </a:p>
          <a:p>
            <a:r>
              <a:rPr lang="en-US" dirty="0"/>
              <a:t>These were the home medications on file for patient upon admission. </a:t>
            </a:r>
            <a:endParaRPr lang="en-US" dirty="0">
              <a:cs typeface="Calibri"/>
            </a:endParaRPr>
          </a:p>
          <a:p>
            <a:r>
              <a:rPr lang="en-US" dirty="0"/>
              <a:t>Based on his home medications, these are this patient’s existing medical history/diagnoses.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C25B3106-0580-4D3A-8B16-854C3A31A522}" type="slidenum">
              <a:rPr lang="en-US" smtClean="0"/>
              <a:t>2</a:t>
            </a:fld>
            <a:endParaRPr lang="en-US"/>
          </a:p>
        </p:txBody>
      </p:sp>
    </p:spTree>
    <p:extLst>
      <p:ext uri="{BB962C8B-B14F-4D97-AF65-F5344CB8AC3E}">
        <p14:creationId xmlns:p14="http://schemas.microsoft.com/office/powerpoint/2010/main" val="3582730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sng" dirty="0"/>
              <a:t>Notes</a:t>
            </a:r>
            <a:r>
              <a:rPr lang="en-US" dirty="0"/>
              <a:t>- Unable to determine orientation due to patient intubated and unable to speak. He is still receiving sedation as he remains on ventilator. Patient has no muscle tone and is flaccid below level of injury at this time. Medical staff is unable to determine level of injury at this time as patient is in spinal shock. “Spinal shock, or concussion of spinal cord, is a condition that occurs shortly after traumatic injury to spinal cord and is complete loss of muscle tone and normal reflex activity below level of injury. These patients often appear completely without function below level of injury. Spinal shock may last up to 3 months after injury.” (</a:t>
            </a:r>
            <a:r>
              <a:rPr lang="en-US" dirty="0" err="1"/>
              <a:t>Urden</a:t>
            </a:r>
            <a:r>
              <a:rPr lang="en-US" dirty="0"/>
              <a:t> et al., 2020, p. 441). </a:t>
            </a:r>
          </a:p>
          <a:p>
            <a:endParaRPr lang="en-US" dirty="0">
              <a:cs typeface="Calibri"/>
            </a:endParaRPr>
          </a:p>
        </p:txBody>
      </p:sp>
      <p:sp>
        <p:nvSpPr>
          <p:cNvPr id="4" name="Slide Number Placeholder 3"/>
          <p:cNvSpPr>
            <a:spLocks noGrp="1"/>
          </p:cNvSpPr>
          <p:nvPr>
            <p:ph type="sldNum" sz="quarter" idx="5"/>
          </p:nvPr>
        </p:nvSpPr>
        <p:spPr/>
        <p:txBody>
          <a:bodyPr/>
          <a:lstStyle/>
          <a:p>
            <a:fld id="{C25B3106-0580-4D3A-8B16-854C3A31A522}" type="slidenum">
              <a:rPr lang="en-US" smtClean="0"/>
              <a:t>3</a:t>
            </a:fld>
            <a:endParaRPr lang="en-US"/>
          </a:p>
        </p:txBody>
      </p:sp>
    </p:spTree>
    <p:extLst>
      <p:ext uri="{BB962C8B-B14F-4D97-AF65-F5344CB8AC3E}">
        <p14:creationId xmlns:p14="http://schemas.microsoft.com/office/powerpoint/2010/main" val="1707542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Notes- Patient’s Recent Vitals and Labs. “Research suggests about 20% of traumatic neck fractures occur at the C6 vertebral level and 15% occur at C5; motor vehicle accidents or trauma causing forceful bending of the neck forward or backward, such as in whiplash, may cause these fractures, leading to instability of the neck and injury to the nerve roots or the spinal cord”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Zigler</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2018).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Nurse is unable to gain complete psychosocial/spiritual assessment as patient is unable to answer questions at this time due to ventilator and sedation. As it is documented in medical records from previous stay that patient is Baptist, clergy will likely pray for patient at bedside.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29F66A2-AADE-426B-94CE-6136DD311B3D}" type="slidenum">
              <a:rPr lang="en-US" smtClean="0"/>
              <a:t>4</a:t>
            </a:fld>
            <a:endParaRPr lang="en-US"/>
          </a:p>
        </p:txBody>
      </p:sp>
    </p:spTree>
    <p:extLst>
      <p:ext uri="{BB962C8B-B14F-4D97-AF65-F5344CB8AC3E}">
        <p14:creationId xmlns:p14="http://schemas.microsoft.com/office/powerpoint/2010/main" val="1450055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most common causes of spinal cord injuries reported per the Mayo Clinic. </a:t>
            </a:r>
          </a:p>
        </p:txBody>
      </p:sp>
      <p:sp>
        <p:nvSpPr>
          <p:cNvPr id="4" name="Slide Number Placeholder 3"/>
          <p:cNvSpPr>
            <a:spLocks noGrp="1"/>
          </p:cNvSpPr>
          <p:nvPr>
            <p:ph type="sldNum" sz="quarter" idx="5"/>
          </p:nvPr>
        </p:nvSpPr>
        <p:spPr/>
        <p:txBody>
          <a:bodyPr/>
          <a:lstStyle/>
          <a:p>
            <a:fld id="{F29F66A2-AADE-426B-94CE-6136DD311B3D}" type="slidenum">
              <a:rPr lang="en-US" smtClean="0"/>
              <a:t>5</a:t>
            </a:fld>
            <a:endParaRPr lang="en-US"/>
          </a:p>
        </p:txBody>
      </p:sp>
    </p:spTree>
    <p:extLst>
      <p:ext uri="{BB962C8B-B14F-4D97-AF65-F5344CB8AC3E}">
        <p14:creationId xmlns:p14="http://schemas.microsoft.com/office/powerpoint/2010/main" val="3052179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indicates possible effects of spinal cord injury between C5-C6. </a:t>
            </a:r>
          </a:p>
          <a:p>
            <a:r>
              <a:rPr lang="en-US" dirty="0"/>
              <a:t>As far as clinical manifestations are concerned, we will not be able to adequately assess permanent damage until patient is awake and alert and until spinal shock is no longer present. </a:t>
            </a:r>
          </a:p>
        </p:txBody>
      </p:sp>
      <p:sp>
        <p:nvSpPr>
          <p:cNvPr id="4" name="Slide Number Placeholder 3"/>
          <p:cNvSpPr>
            <a:spLocks noGrp="1"/>
          </p:cNvSpPr>
          <p:nvPr>
            <p:ph type="sldNum" sz="quarter" idx="5"/>
          </p:nvPr>
        </p:nvSpPr>
        <p:spPr/>
        <p:txBody>
          <a:bodyPr/>
          <a:lstStyle/>
          <a:p>
            <a:fld id="{F29F66A2-AADE-426B-94CE-6136DD311B3D}" type="slidenum">
              <a:rPr lang="en-US" smtClean="0"/>
              <a:t>6</a:t>
            </a:fld>
            <a:endParaRPr lang="en-US"/>
          </a:p>
        </p:txBody>
      </p:sp>
    </p:spTree>
    <p:extLst>
      <p:ext uri="{BB962C8B-B14F-4D97-AF65-F5344CB8AC3E}">
        <p14:creationId xmlns:p14="http://schemas.microsoft.com/office/powerpoint/2010/main" val="2678543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explains the guidelines for the most controversial aspects of spinal cord injury treatment.</a:t>
            </a:r>
          </a:p>
        </p:txBody>
      </p:sp>
      <p:sp>
        <p:nvSpPr>
          <p:cNvPr id="4" name="Slide Number Placeholder 3"/>
          <p:cNvSpPr>
            <a:spLocks noGrp="1"/>
          </p:cNvSpPr>
          <p:nvPr>
            <p:ph type="sldNum" sz="quarter" idx="5"/>
          </p:nvPr>
        </p:nvSpPr>
        <p:spPr/>
        <p:txBody>
          <a:bodyPr/>
          <a:lstStyle/>
          <a:p>
            <a:fld id="{C25B3106-0580-4D3A-8B16-854C3A31A522}" type="slidenum">
              <a:rPr lang="en-US" smtClean="0"/>
              <a:t>7</a:t>
            </a:fld>
            <a:endParaRPr lang="en-US"/>
          </a:p>
        </p:txBody>
      </p:sp>
    </p:spTree>
    <p:extLst>
      <p:ext uri="{BB962C8B-B14F-4D97-AF65-F5344CB8AC3E}">
        <p14:creationId xmlns:p14="http://schemas.microsoft.com/office/powerpoint/2010/main" val="910310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intensive physician will be consulted.  This patient will need to have SCDs on for blood clot prevention, as well as TED hose since the patient is immobile.  Daily dressing changes to the incision site will be performed along with neck measurements to watch for signs of a hematoma.  Vital signs will be done hourly.  Intake and output will be completed every 8 hours which includes the foley output and the Jackson Pratt drain if the surgeon placed one during surgery.  </a:t>
            </a:r>
            <a:r>
              <a:rPr lang="en-US" dirty="0" err="1"/>
              <a:t>Neurochecks</a:t>
            </a:r>
            <a:r>
              <a:rPr lang="en-US" dirty="0"/>
              <a:t> will be performed on the patient every 4 hours to check for movement, reflex responses, and circulation.  The patients ventilator will be managed by respiratory, as now the patient will be weaned to extubate soon.  Physical therapy and occupational therapy will work with the patient to continue joint flexion.  The patient will need to be turned every 2 hours and since this patient is a spine injury, the healthcare staff will have to log role the patient.  This is to prevent any skin breakdown.  The nurses will also have to make check to make sure the collar is not causing any skin irritation or breakdown since the patient is wearing at all times.  Lab work will be checked daily to monitor for bleeding or </a:t>
            </a:r>
            <a:r>
              <a:rPr lang="en-US" dirty="0" err="1"/>
              <a:t>electrolye</a:t>
            </a:r>
            <a:r>
              <a:rPr lang="en-US" dirty="0"/>
              <a:t> imbalances.  The foley catheter has to be changed every 7 days for infection purposes.  The nurse will perform the head to toe assessment every 4 hours to monitor for any changes.  The patient will have maintenance IV fluids ordered, this is physician specific.  Pain medication will be available if the patient shows signs of pain.  A muscle relaxer will be prescribed to prevent muscle spasms.  An antibiotic will be ordered prophylactically to prevent infection.  Famotidine will be given to prevent a stomach ulcer.  Acetaminophen will be available if the patient begins running a fever &gt;101.  The patients blood pressure medicine of Coreg may need to be held since he is intubated and on a Propofol drip which will help keep the blood pressure down.  Respiratory will have nebulizer treatments to prevent pneumonia while the patient is intubated.  The patient is diabetic so </a:t>
            </a:r>
            <a:r>
              <a:rPr lang="en-US" dirty="0" err="1"/>
              <a:t>accuchecks</a:t>
            </a:r>
            <a:r>
              <a:rPr lang="en-US" dirty="0"/>
              <a:t> should be done every 6 hours with insulin to sliding scale.  Labetalol will be PRN .  The iv site has to be changed every 72 hours to prevent infection or phlebitis.  This patient is a C5 injury so his respiratory status will need to be evaluated because C5 controls the diaphragm.  If he has a complete spinal cord injury he most likely will have no control over his diaphragm.  However if it’s a incomplete spinal cord injury, he may have some control over his diaphragm.  </a:t>
            </a:r>
          </a:p>
        </p:txBody>
      </p:sp>
      <p:sp>
        <p:nvSpPr>
          <p:cNvPr id="4" name="Slide Number Placeholder 3"/>
          <p:cNvSpPr>
            <a:spLocks noGrp="1"/>
          </p:cNvSpPr>
          <p:nvPr>
            <p:ph type="sldNum" sz="quarter" idx="5"/>
          </p:nvPr>
        </p:nvSpPr>
        <p:spPr/>
        <p:txBody>
          <a:bodyPr/>
          <a:lstStyle/>
          <a:p>
            <a:fld id="{6CA2AD88-9CEE-482E-854D-DA3B0B46E5BA}" type="slidenum">
              <a:rPr lang="en-US" smtClean="0"/>
              <a:t>8</a:t>
            </a:fld>
            <a:endParaRPr lang="en-US"/>
          </a:p>
        </p:txBody>
      </p:sp>
    </p:spTree>
    <p:extLst>
      <p:ext uri="{BB962C8B-B14F-4D97-AF65-F5344CB8AC3E}">
        <p14:creationId xmlns:p14="http://schemas.microsoft.com/office/powerpoint/2010/main" val="161394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 patient has control of his diaphragm and is able to be weaned off the ventilator, he will need a speech evaluation to determine his swallowing ability.  He will be switched to nasal cannula oxygen.  Physical therapy and occupational therapy will continue to work with the patient to mobilize as able.  He will be allowed to be out of bed to the chair.  His foley catheter will be discontinued once he is mobile.  The patient will also be able to continue his home medications for blood pressure, blood glucose, and depression.  Since the patient will be able to eat and take his medications, his </a:t>
            </a:r>
            <a:r>
              <a:rPr lang="en-US" dirty="0" err="1"/>
              <a:t>accuchecks</a:t>
            </a:r>
            <a:r>
              <a:rPr lang="en-US" dirty="0"/>
              <a:t> will change to before meals and at bedtime.  However, if this patient is unable to be weaned off the ventilator, then he will need to have a tracheostomy placed along with a peg tube.  A patient cannot have an ET tube over 7 days.  A suprapubic catheter will also be placed to prevent infections from a foley catheter in the urethra.  We can also anticipate placement of this patient on either a rehabilitation unit or a skilled care unit.  </a:t>
            </a:r>
          </a:p>
        </p:txBody>
      </p:sp>
      <p:sp>
        <p:nvSpPr>
          <p:cNvPr id="4" name="Slide Number Placeholder 3"/>
          <p:cNvSpPr>
            <a:spLocks noGrp="1"/>
          </p:cNvSpPr>
          <p:nvPr>
            <p:ph type="sldNum" sz="quarter" idx="5"/>
          </p:nvPr>
        </p:nvSpPr>
        <p:spPr/>
        <p:txBody>
          <a:bodyPr/>
          <a:lstStyle/>
          <a:p>
            <a:fld id="{6CA2AD88-9CEE-482E-854D-DA3B0B46E5BA}" type="slidenum">
              <a:rPr lang="en-US" smtClean="0"/>
              <a:t>9</a:t>
            </a:fld>
            <a:endParaRPr lang="en-US"/>
          </a:p>
        </p:txBody>
      </p:sp>
    </p:spTree>
    <p:extLst>
      <p:ext uri="{BB962C8B-B14F-4D97-AF65-F5344CB8AC3E}">
        <p14:creationId xmlns:p14="http://schemas.microsoft.com/office/powerpoint/2010/main" val="1697412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1510679F-2B3D-4491-80D1-90DEDC6E00D5}" type="datetimeFigureOut">
              <a:rPr lang="en-US" smtClean="0"/>
              <a:t>6/24/2021</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5912208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51790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72616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019079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2642898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10679F-2B3D-4491-80D1-90DEDC6E00D5}"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19581304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1510679F-2B3D-4491-80D1-90DEDC6E00D5}"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251784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0679F-2B3D-4491-80D1-90DEDC6E00D5}"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947576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0679F-2B3D-4491-80D1-90DEDC6E00D5}"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361402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10679F-2B3D-4491-80D1-90DEDC6E00D5}"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1633733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10679F-2B3D-4491-80D1-90DEDC6E00D5}" type="datetimeFigureOut">
              <a:rPr lang="en-US" smtClean="0"/>
              <a:t>6/24/2021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1985136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837251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10679F-2B3D-4491-80D1-90DEDC6E00D5}" type="datetimeFigureOut">
              <a:rPr lang="en-US" smtClean="0"/>
              <a:t>6/24/2021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3510118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10679F-2B3D-4491-80D1-90DEDC6E00D5}" type="datetimeFigureOut">
              <a:rPr lang="en-US" smtClean="0"/>
              <a:t>6/24/2021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1175478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10679F-2B3D-4491-80D1-90DEDC6E00D5}" type="datetimeFigureOut">
              <a:rPr lang="en-US" smtClean="0"/>
              <a:t>6/24/2021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2435143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12536901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10679F-2B3D-4491-80D1-90DEDC6E00D5}" type="datetimeFigureOut">
              <a:rPr lang="en-US" smtClean="0"/>
              <a:t>6/24/2021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AA3E49-B43B-43DA-9F1F-22531ED9C910}" type="slidenum">
              <a:rPr lang="en-US" smtClean="0"/>
              <a:t>‹#›</a:t>
            </a:fld>
            <a:endParaRPr lang="en-US"/>
          </a:p>
        </p:txBody>
      </p:sp>
    </p:spTree>
    <p:extLst>
      <p:ext uri="{BB962C8B-B14F-4D97-AF65-F5344CB8AC3E}">
        <p14:creationId xmlns:p14="http://schemas.microsoft.com/office/powerpoint/2010/main" val="3522690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510679F-2B3D-4491-80D1-90DEDC6E00D5}" type="datetimeFigureOut">
              <a:rPr lang="en-US" smtClean="0"/>
              <a:t>6/24/2021</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5AA3E49-B43B-43DA-9F1F-22531ED9C910}" type="slidenum">
              <a:rPr lang="en-US" smtClean="0"/>
              <a:t>‹#›</a:t>
            </a:fld>
            <a:endParaRPr lang="en-US"/>
          </a:p>
        </p:txBody>
      </p:sp>
    </p:spTree>
    <p:extLst>
      <p:ext uri="{BB962C8B-B14F-4D97-AF65-F5344CB8AC3E}">
        <p14:creationId xmlns:p14="http://schemas.microsoft.com/office/powerpoint/2010/main" val="3128830504"/>
      </p:ext>
    </p:extLst>
  </p:cSld>
  <p:clrMap bg1="dk1" tx1="lt1" bg2="dk2" tx2="lt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hyperlink" Target="https://www.drugs.com/mobic.html" TargetMode="External"/><Relationship Id="rId2" Type="http://schemas.openxmlformats.org/officeDocument/2006/relationships/hyperlink" Target="https://www.ncbi.nlm.nih.gov/books/NBK482434/" TargetMode="External"/><Relationship Id="rId1" Type="http://schemas.openxmlformats.org/officeDocument/2006/relationships/slideLayout" Target="../slideLayouts/slideLayout3.xml"/><Relationship Id="rId4" Type="http://schemas.openxmlformats.org/officeDocument/2006/relationships/hyperlink" Target="https://www.drugs.com/viagra.html"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ww.drugs.com/coreg.html" TargetMode="External"/><Relationship Id="rId2" Type="http://schemas.openxmlformats.org/officeDocument/2006/relationships/hyperlink" Target="https://www.drugs.com/metformin.html" TargetMode="External"/><Relationship Id="rId1" Type="http://schemas.openxmlformats.org/officeDocument/2006/relationships/slideLayout" Target="../slideLayouts/slideLayout2.xml"/><Relationship Id="rId4" Type="http://schemas.openxmlformats.org/officeDocument/2006/relationships/hyperlink" Target="https://www.drugs.com/paxil.html"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1.xml"/><Relationship Id="rId4" Type="http://schemas.openxmlformats.org/officeDocument/2006/relationships/notesSlide" Target="../notesSlides/notesSlide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Data" Target="../diagrams/data2.xml"/><Relationship Id="rId11" Type="http://schemas.openxmlformats.org/officeDocument/2006/relationships/image" Target="../media/image3.png"/><Relationship Id="rId5" Type="http://schemas.openxmlformats.org/officeDocument/2006/relationships/image" Target="../media/image2.png"/><Relationship Id="rId10" Type="http://schemas.microsoft.com/office/2007/relationships/diagramDrawing" Target="../diagrams/drawing2.xml"/><Relationship Id="rId4" Type="http://schemas.openxmlformats.org/officeDocument/2006/relationships/notesSlide" Target="../notesSlides/notesSlide3.xml"/><Relationship Id="rId9" Type="http://schemas.openxmlformats.org/officeDocument/2006/relationships/diagramColors" Target="../diagrams/colors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266B-ACA8-4FFB-B814-2D4B9458D182}"/>
              </a:ext>
            </a:extLst>
          </p:cNvPr>
          <p:cNvSpPr>
            <a:spLocks noGrp="1"/>
          </p:cNvSpPr>
          <p:nvPr>
            <p:ph type="ctrTitle"/>
          </p:nvPr>
        </p:nvSpPr>
        <p:spPr>
          <a:xfrm>
            <a:off x="2906502" y="-339213"/>
            <a:ext cx="8640097" cy="2133600"/>
          </a:xfrm>
        </p:spPr>
        <p:txBody>
          <a:bodyPr>
            <a:normAutofit/>
          </a:bodyPr>
          <a:lstStyle/>
          <a:p>
            <a:r>
              <a:rPr lang="en-US" sz="4000" b="1" i="0" dirty="0">
                <a:solidFill>
                  <a:srgbClr val="FFFF00"/>
                </a:solidFill>
                <a:effectLst/>
                <a:latin typeface="Times New Roman" panose="02020603050405020304" pitchFamily="18" charset="0"/>
                <a:cs typeface="Times New Roman" panose="02020603050405020304" pitchFamily="18" charset="0"/>
              </a:rPr>
              <a:t>Acute spinal cord injury</a:t>
            </a:r>
            <a:endParaRPr lang="en-US" dirty="0">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358E85D5-1DC1-45F6-A886-CDD9A7EF75E0}"/>
              </a:ext>
            </a:extLst>
          </p:cNvPr>
          <p:cNvSpPr>
            <a:spLocks noGrp="1"/>
          </p:cNvSpPr>
          <p:nvPr>
            <p:ph type="subTitle" idx="1"/>
          </p:nvPr>
        </p:nvSpPr>
        <p:spPr>
          <a:xfrm>
            <a:off x="4023529" y="3286607"/>
            <a:ext cx="9324187" cy="2194463"/>
          </a:xfrm>
        </p:spPr>
        <p:txBody>
          <a:bodyPr vert="horz" lIns="91440" tIns="45720" rIns="91440" bIns="45720" rtlCol="0" anchor="t">
            <a:noAutofit/>
          </a:bodyPr>
          <a:lstStyle/>
          <a:p>
            <a:endParaRPr lang="en-US" b="0" i="0" dirty="0">
              <a:solidFill>
                <a:srgbClr val="212529"/>
              </a:solidFill>
              <a:effectLst/>
              <a:latin typeface="-apple-system"/>
            </a:endParaRPr>
          </a:p>
          <a:p>
            <a:endParaRPr lang="en-US" dirty="0"/>
          </a:p>
        </p:txBody>
      </p:sp>
      <p:pic>
        <p:nvPicPr>
          <p:cNvPr id="4" name="Recorded Sound">
            <a:hlinkClick r:id="" action="ppaction://media"/>
            <a:extLst>
              <a:ext uri="{FF2B5EF4-FFF2-40B4-BE49-F238E27FC236}">
                <a16:creationId xmlns:a16="http://schemas.microsoft.com/office/drawing/2014/main" id="{A49A9357-A7C2-4D6C-8738-E314B47CC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33644" y="5898892"/>
            <a:ext cx="487363" cy="487363"/>
          </a:xfrm>
          <a:prstGeom prst="rect">
            <a:avLst/>
          </a:prstGeom>
        </p:spPr>
      </p:pic>
    </p:spTree>
    <p:extLst>
      <p:ext uri="{BB962C8B-B14F-4D97-AF65-F5344CB8AC3E}">
        <p14:creationId xmlns:p14="http://schemas.microsoft.com/office/powerpoint/2010/main" val="362631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CDF927-1795-4889-9F4F-39A5628D8809}"/>
              </a:ext>
            </a:extLst>
          </p:cNvPr>
          <p:cNvSpPr>
            <a:spLocks noGrp="1"/>
          </p:cNvSpPr>
          <p:nvPr>
            <p:ph type="title"/>
          </p:nvPr>
        </p:nvSpPr>
        <p:spPr>
          <a:xfrm>
            <a:off x="2018939" y="58081"/>
            <a:ext cx="9905998" cy="1478570"/>
          </a:xfrm>
        </p:spPr>
        <p:txBody>
          <a:bodyPr/>
          <a:lstStyle/>
          <a:p>
            <a:r>
              <a:rPr lang="en-US" dirty="0">
                <a:solidFill>
                  <a:srgbClr val="FFFF00"/>
                </a:solidFill>
                <a:latin typeface="Times New Roman" panose="02020603050405020304" pitchFamily="18" charset="0"/>
                <a:cs typeface="Times New Roman" panose="02020603050405020304" pitchFamily="18" charset="0"/>
              </a:rPr>
              <a:t>Nursing Diagnosis and Outcomes </a:t>
            </a:r>
          </a:p>
        </p:txBody>
      </p:sp>
      <p:sp>
        <p:nvSpPr>
          <p:cNvPr id="3" name="Content Placeholder 2">
            <a:extLst>
              <a:ext uri="{FF2B5EF4-FFF2-40B4-BE49-F238E27FC236}">
                <a16:creationId xmlns:a16="http://schemas.microsoft.com/office/drawing/2014/main" id="{9FDA9B0C-D810-4CB3-B8E1-2F8392E5A0D9}"/>
              </a:ext>
            </a:extLst>
          </p:cNvPr>
          <p:cNvSpPr>
            <a:spLocks noGrp="1"/>
          </p:cNvSpPr>
          <p:nvPr>
            <p:ph idx="1"/>
          </p:nvPr>
        </p:nvSpPr>
        <p:spPr>
          <a:xfrm>
            <a:off x="921604" y="1129237"/>
            <a:ext cx="10515600" cy="4403890"/>
          </a:xfrm>
        </p:spPr>
        <p:txBody>
          <a:bodyPr vert="horz" lIns="91440" tIns="45720" rIns="91440" bIns="45720" rtlCol="0" anchor="t">
            <a:noAutofit/>
          </a:bodyPr>
          <a:lstStyle/>
          <a:p>
            <a:pPr marR="0" lvl="0">
              <a:spcBef>
                <a:spcPts val="0"/>
              </a:spcBef>
              <a:spcAft>
                <a:spcPts val="0"/>
              </a:spcAft>
              <a:buFont typeface="Arial" panose="020B0604020202020204" pitchFamily="34" charset="0"/>
              <a:buChar cha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Ineffective breathing pattern related to neuromuscular paralysis AEB generalized weakness, spinal shock, sedation and need for mechanical ventilation</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a:t>
            </a:r>
          </a:p>
          <a:p>
            <a:pPr marR="0" indent="0">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Outcome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Patient will maintain adequate oxygenation status evidenced by adequate ABG levels and clear breath sounds 3-4 days prior to discharge from the facility.</a:t>
            </a:r>
          </a:p>
          <a:p>
            <a:pPr marR="0" lvl="0">
              <a:spcBef>
                <a:spcPts val="1200"/>
              </a:spcBef>
              <a:spcAft>
                <a:spcPts val="0"/>
              </a:spcAft>
              <a:buFont typeface="Arial" panose="020B0604020202020204" pitchFamily="34" charset="0"/>
              <a:buChar cha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Ineffective peripheral tissue perfusion related to immobility AEB sedation, complete bed rest, muscle weakness, warm dry skin below the injury level.</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Outcome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Patient will remain free from any new signs and symptoms of skin breakdown from admit until discharge from the unit to a rehab facility.</a:t>
            </a:r>
          </a:p>
          <a:p>
            <a:pPr marR="0" lvl="0">
              <a:spcBef>
                <a:spcPts val="1200"/>
              </a:spcBef>
              <a:spcAft>
                <a:spcPts val="0"/>
              </a:spcAft>
              <a:buFont typeface="Arial" panose="020B0604020202020204" pitchFamily="34" charset="0"/>
              <a:buChar cha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Risk for autonomic dysreflexia related to altered nerve function AEB need for a foley catheter, cervical injury at level C-5-C-6.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Outcome</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 Patient will not exhibit signs and symptoms of distended bladder, sudden hypertension, impaction (watery stools), pallor and flushing of the skin for the first 24-48 hours after initial injury.</a:t>
            </a:r>
          </a:p>
          <a:p>
            <a:pPr marR="0" lvl="0">
              <a:spcBef>
                <a:spcPts val="1200"/>
              </a:spcBef>
              <a:spcAft>
                <a:spcPts val="0"/>
              </a:spcAft>
              <a:buFont typeface="Arial" panose="020B0604020202020204" pitchFamily="34" charset="0"/>
              <a:buChar char="•"/>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Risk for impaired skin integrity related to Immobility AEB Injury to C5-C6,spinal immobilization, tetraplegia</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p>
            <a:pPr marR="0" indent="0">
              <a:spcBef>
                <a:spcPts val="0"/>
              </a:spcBef>
              <a:spcAft>
                <a:spcPts val="0"/>
              </a:spcAft>
              <a:buNone/>
            </a:pPr>
            <a:r>
              <a:rPr lang="en-US" sz="1600" b="1" dirty="0">
                <a:effectLst/>
                <a:latin typeface="Times New Roman" panose="02020603050405020304" pitchFamily="18" charset="0"/>
                <a:ea typeface="Calibri" panose="020F0502020204030204" pitchFamily="34" charset="0"/>
                <a:cs typeface="Times New Roman" panose="02020603050405020304" pitchFamily="18" charset="0"/>
              </a:rPr>
              <a:t>Outcome: </a:t>
            </a:r>
            <a:r>
              <a:rPr lang="en-US" sz="1600" dirty="0">
                <a:effectLst/>
                <a:latin typeface="Times New Roman" panose="02020603050405020304" pitchFamily="18" charset="0"/>
                <a:ea typeface="Calibri" panose="020F0502020204030204" pitchFamily="34" charset="0"/>
                <a:cs typeface="Times New Roman" panose="02020603050405020304" pitchFamily="18" charset="0"/>
              </a:rPr>
              <a:t>Patient skin will remain warm, dry, intact, and free from signs of new or worsening skin breakdown prior to discharge from the unit. </a:t>
            </a:r>
          </a:p>
          <a:p>
            <a:pPr marL="0" indent="0">
              <a:buNone/>
            </a:pPr>
            <a:endParaRPr lang="en-US" sz="1200" dirty="0">
              <a:latin typeface="Times New Roman"/>
              <a:cs typeface="Calibri"/>
            </a:endParaRPr>
          </a:p>
        </p:txBody>
      </p:sp>
      <p:pic>
        <p:nvPicPr>
          <p:cNvPr id="4" name="Audio Recording Jun 21, 2021 at 5:03:42 PM" descr="Audio Recording Jun 21, 2021 at 5:03:42 PM">
            <a:hlinkClick r:id="" action="ppaction://media"/>
            <a:extLst>
              <a:ext uri="{FF2B5EF4-FFF2-40B4-BE49-F238E27FC236}">
                <a16:creationId xmlns:a16="http://schemas.microsoft.com/office/drawing/2014/main" id="{E394A99A-1C3B-A94B-AEB4-40DB9A5393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64839" y="5987119"/>
            <a:ext cx="812800" cy="812800"/>
          </a:xfrm>
          <a:prstGeom prst="rect">
            <a:avLst/>
          </a:prstGeom>
        </p:spPr>
      </p:pic>
    </p:spTree>
    <p:extLst>
      <p:ext uri="{BB962C8B-B14F-4D97-AF65-F5344CB8AC3E}">
        <p14:creationId xmlns:p14="http://schemas.microsoft.com/office/powerpoint/2010/main" val="407700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76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BADC300-36C6-4D2B-9CCE-2A7A953B9326}"/>
              </a:ext>
            </a:extLst>
          </p:cNvPr>
          <p:cNvSpPr>
            <a:spLocks noGrp="1"/>
          </p:cNvSpPr>
          <p:nvPr>
            <p:ph type="title"/>
          </p:nvPr>
        </p:nvSpPr>
        <p:spPr>
          <a:xfrm>
            <a:off x="4085303" y="242273"/>
            <a:ext cx="5341681" cy="828146"/>
          </a:xfrm>
        </p:spPr>
        <p:txBody>
          <a:bodyPr>
            <a:normAutofit/>
          </a:bodyPr>
          <a:lstStyle/>
          <a:p>
            <a:r>
              <a:rPr lang="en-US" b="1" dirty="0">
                <a:solidFill>
                  <a:srgbClr val="FFFF00"/>
                </a:solidFill>
                <a:latin typeface="Times New Roman" panose="02020603050405020304" pitchFamily="18" charset="0"/>
                <a:cs typeface="Times New Roman" panose="02020603050405020304" pitchFamily="18" charset="0"/>
              </a:rPr>
              <a:t>Interventions </a:t>
            </a:r>
          </a:p>
        </p:txBody>
      </p:sp>
      <p:graphicFrame>
        <p:nvGraphicFramePr>
          <p:cNvPr id="3" name="Content Placeholder 2">
            <a:extLst>
              <a:ext uri="{FF2B5EF4-FFF2-40B4-BE49-F238E27FC236}">
                <a16:creationId xmlns:a16="http://schemas.microsoft.com/office/drawing/2014/main" id="{C3286749-DB44-4F58-B6AF-35E6130309A1}"/>
              </a:ext>
            </a:extLst>
          </p:cNvPr>
          <p:cNvGraphicFramePr>
            <a:graphicFrameLocks noGrp="1"/>
          </p:cNvGraphicFramePr>
          <p:nvPr>
            <p:ph idx="1"/>
            <p:extLst>
              <p:ext uri="{D42A27DB-BD31-4B8C-83A1-F6EECF244321}">
                <p14:modId xmlns:p14="http://schemas.microsoft.com/office/powerpoint/2010/main" val="2409604320"/>
              </p:ext>
            </p:extLst>
          </p:nvPr>
        </p:nvGraphicFramePr>
        <p:xfrm>
          <a:off x="1537929" y="1232652"/>
          <a:ext cx="9409471" cy="4650315"/>
        </p:xfrm>
        <a:graphic>
          <a:graphicData uri="http://schemas.openxmlformats.org/drawingml/2006/table">
            <a:tbl>
              <a:tblPr firstRow="1" firstCol="1" bandRow="1">
                <a:tableStyleId>{5C22544A-7EE6-4342-B048-85BDC9FD1C3A}</a:tableStyleId>
              </a:tblPr>
              <a:tblGrid>
                <a:gridCol w="4660030">
                  <a:extLst>
                    <a:ext uri="{9D8B030D-6E8A-4147-A177-3AD203B41FA5}">
                      <a16:colId xmlns:a16="http://schemas.microsoft.com/office/drawing/2014/main" val="2010207170"/>
                    </a:ext>
                  </a:extLst>
                </a:gridCol>
                <a:gridCol w="4749441">
                  <a:extLst>
                    <a:ext uri="{9D8B030D-6E8A-4147-A177-3AD203B41FA5}">
                      <a16:colId xmlns:a16="http://schemas.microsoft.com/office/drawing/2014/main" val="2012250614"/>
                    </a:ext>
                  </a:extLst>
                </a:gridCol>
              </a:tblGrid>
              <a:tr h="4650315">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Ineffective breathing pattern</a:t>
                      </a:r>
                    </a:p>
                    <a:p>
                      <a:pPr marL="0" marR="0">
                        <a:spcBef>
                          <a:spcPts val="0"/>
                        </a:spcBef>
                        <a:spcAft>
                          <a:spcPts val="0"/>
                        </a:spcAft>
                      </a:pPr>
                      <a:endParaRPr lang="en-US" sz="1600" dirty="0">
                        <a:effectLst/>
                        <a:latin typeface="Times New Roman" panose="02020603050405020304" pitchFamily="18" charset="0"/>
                        <a:cs typeface="Times New Roman" panose="02020603050405020304" pitchFamily="18" charset="0"/>
                      </a:endParaRPr>
                    </a:p>
                    <a:p>
                      <a:pPr marL="342900" marR="0" lvl="0" indent="-225425">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Maintain patient airway to allow for proper oxygen exchange in lungs</a:t>
                      </a:r>
                    </a:p>
                    <a:p>
                      <a:pPr marL="342900" marR="0" lvl="0" indent="-225425">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Access ABGs obtained by RT and make corrections to improve oxygenation</a:t>
                      </a:r>
                    </a:p>
                    <a:p>
                      <a:pPr marL="342900" marR="0" lvl="0" indent="-225425">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Teach cough and deep breathing to strengthen the respiratory muscles and improve inspiratory effort.</a:t>
                      </a:r>
                    </a:p>
                    <a:p>
                      <a:pPr marL="342900" marR="0" lvl="0" indent="-225425">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Assess breath sounds throughout the day to monitor for secretion buildup that can block the airway and worsen oxygen exchange. </a:t>
                      </a:r>
                    </a:p>
                    <a:p>
                      <a:pPr marL="342900" marR="0" lvl="0" indent="-225425">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Keep head of bed in neutral position careful to not worsen or exacerbate SCI this improves lung expansion and oxygenation.</a:t>
                      </a:r>
                    </a:p>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Ineffective peripheral tissue perfusion</a:t>
                      </a:r>
                    </a:p>
                    <a:p>
                      <a:pPr marL="0" marR="0">
                        <a:spcBef>
                          <a:spcPts val="0"/>
                        </a:spcBef>
                        <a:spcAft>
                          <a:spcPts val="0"/>
                        </a:spcAft>
                      </a:pPr>
                      <a:endParaRPr lang="en-US" sz="1600" dirty="0">
                        <a:effectLst/>
                        <a:latin typeface="Times New Roman" panose="02020603050405020304" pitchFamily="18" charset="0"/>
                        <a:cs typeface="Times New Roman" panose="02020603050405020304" pitchFamily="18" charset="0"/>
                      </a:endParaRP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Access for changes in skin appearance like color, temperature, and moisture.</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Maintain body in neutral positioning to promote optimal circulation. </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Apply and use intermit compression devices like compression stockings, and SCD's</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Monitor for DVT's due to prolonged immobilization </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Collaborate with dietary to provide a protein and nutrient rich diet </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Consults with PT and OT to initiate passive ROM and promote active ROM </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Monitor CBC  and clotting factor labs regularly</a:t>
                      </a:r>
                    </a:p>
                    <a:p>
                      <a:pPr marL="342900" marR="0" lvl="0" indent="-173038">
                        <a:spcBef>
                          <a:spcPts val="0"/>
                        </a:spcBef>
                        <a:spcAft>
                          <a:spcPts val="0"/>
                        </a:spcAft>
                        <a:buFont typeface="Arial" panose="020B0604020202020204" pitchFamily="34" charset="0"/>
                        <a:buChar char="•"/>
                        <a:tabLst/>
                      </a:pPr>
                      <a:r>
                        <a:rPr lang="en-US" sz="1600" dirty="0">
                          <a:effectLst/>
                          <a:latin typeface="Times New Roman" panose="02020603050405020304" pitchFamily="18" charset="0"/>
                          <a:cs typeface="Times New Roman" panose="02020603050405020304" pitchFamily="18" charset="0"/>
                        </a:rPr>
                        <a:t>Maintain proper fluid balance  to increase circulatory volume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2028531"/>
                  </a:ext>
                </a:extLst>
              </a:tr>
            </a:tbl>
          </a:graphicData>
        </a:graphic>
      </p:graphicFrame>
      <p:pic>
        <p:nvPicPr>
          <p:cNvPr id="2" name="Audio Recording Jun 21, 2021 at 5:11:07 PM" descr="Audio Recording Jun 21, 2021 at 5:11:07 PM">
            <a:hlinkClick r:id="" action="ppaction://media"/>
            <a:extLst>
              <a:ext uri="{FF2B5EF4-FFF2-40B4-BE49-F238E27FC236}">
                <a16:creationId xmlns:a16="http://schemas.microsoft.com/office/drawing/2014/main" id="{B8D7D79A-1CA2-4F47-A5C2-3AAD5B257D9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000" y="6045200"/>
            <a:ext cx="812800" cy="812800"/>
          </a:xfrm>
          <a:prstGeom prst="rect">
            <a:avLst/>
          </a:prstGeom>
        </p:spPr>
      </p:pic>
    </p:spTree>
    <p:extLst>
      <p:ext uri="{BB962C8B-B14F-4D97-AF65-F5344CB8AC3E}">
        <p14:creationId xmlns:p14="http://schemas.microsoft.com/office/powerpoint/2010/main" val="2625658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5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04932-AD97-49CE-B999-BE29ED4CE7D5}"/>
              </a:ext>
            </a:extLst>
          </p:cNvPr>
          <p:cNvSpPr>
            <a:spLocks noGrp="1"/>
          </p:cNvSpPr>
          <p:nvPr>
            <p:ph type="title"/>
          </p:nvPr>
        </p:nvSpPr>
        <p:spPr>
          <a:xfrm>
            <a:off x="3185652" y="0"/>
            <a:ext cx="6443816" cy="1325563"/>
          </a:xfrm>
        </p:spPr>
        <p:txBody>
          <a:bodyPr>
            <a:normAutofit/>
          </a:bodyPr>
          <a:lstStyle/>
          <a:p>
            <a:r>
              <a:rPr lang="en-US" b="1" dirty="0">
                <a:solidFill>
                  <a:srgbClr val="FFFF00"/>
                </a:solidFill>
                <a:latin typeface="Times New Roman" panose="02020603050405020304" pitchFamily="18" charset="0"/>
                <a:cs typeface="Times New Roman" panose="02020603050405020304" pitchFamily="18" charset="0"/>
              </a:rPr>
              <a:t>Interventions cont'd</a:t>
            </a:r>
          </a:p>
        </p:txBody>
      </p:sp>
      <p:sp>
        <p:nvSpPr>
          <p:cNvPr id="3" name="Content Placeholder 2">
            <a:extLst>
              <a:ext uri="{FF2B5EF4-FFF2-40B4-BE49-F238E27FC236}">
                <a16:creationId xmlns:a16="http://schemas.microsoft.com/office/drawing/2014/main" id="{3CE8A811-3D04-4B1B-8B87-D5DD446ADBCA}"/>
              </a:ext>
            </a:extLst>
          </p:cNvPr>
          <p:cNvSpPr>
            <a:spLocks noGrp="1"/>
          </p:cNvSpPr>
          <p:nvPr>
            <p:ph idx="1"/>
          </p:nvPr>
        </p:nvSpPr>
        <p:spPr>
          <a:xfrm>
            <a:off x="651042" y="1554358"/>
            <a:ext cx="10515600" cy="5208588"/>
          </a:xfrm>
        </p:spPr>
        <p:txBody>
          <a:bodyPr vert="horz" lIns="91440" tIns="45720" rIns="91440" bIns="45720" rtlCol="0" anchor="t">
            <a:normAutofit/>
          </a:bodyPr>
          <a:lstStyle/>
          <a:p>
            <a:pPr marL="0" indent="0">
              <a:buNone/>
            </a:pPr>
            <a:endParaRPr lang="en-US" sz="1200" dirty="0">
              <a:latin typeface="Times New Roman"/>
              <a:cs typeface="Calibri"/>
            </a:endParaRPr>
          </a:p>
          <a:p>
            <a:pPr marL="0" indent="0">
              <a:buNone/>
            </a:pPr>
            <a:endParaRPr lang="en-US" sz="1200" b="1" dirty="0">
              <a:latin typeface="Times New Roman"/>
              <a:cs typeface="Calibri"/>
            </a:endParaRPr>
          </a:p>
        </p:txBody>
      </p:sp>
      <p:pic>
        <p:nvPicPr>
          <p:cNvPr id="4" name="Audio Recording Jun 21, 2021 at 5:22:31 PM" descr="Audio Recording Jun 21, 2021 at 5:22:31 PM">
            <a:hlinkClick r:id="" action="ppaction://media"/>
            <a:extLst>
              <a:ext uri="{FF2B5EF4-FFF2-40B4-BE49-F238E27FC236}">
                <a16:creationId xmlns:a16="http://schemas.microsoft.com/office/drawing/2014/main" id="{5ABBF215-9F7A-7642-BDD3-D075D96681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34734" y="6118225"/>
            <a:ext cx="812800" cy="812800"/>
          </a:xfrm>
          <a:prstGeom prst="rect">
            <a:avLst/>
          </a:prstGeom>
        </p:spPr>
      </p:pic>
      <p:graphicFrame>
        <p:nvGraphicFramePr>
          <p:cNvPr id="5" name="Table 4">
            <a:extLst>
              <a:ext uri="{FF2B5EF4-FFF2-40B4-BE49-F238E27FC236}">
                <a16:creationId xmlns:a16="http://schemas.microsoft.com/office/drawing/2014/main" id="{C4AA41F9-F3EA-494F-9E69-AE120A8D4858}"/>
              </a:ext>
            </a:extLst>
          </p:cNvPr>
          <p:cNvGraphicFramePr>
            <a:graphicFrameLocks noGrp="1"/>
          </p:cNvGraphicFramePr>
          <p:nvPr>
            <p:extLst>
              <p:ext uri="{D42A27DB-BD31-4B8C-83A1-F6EECF244321}">
                <p14:modId xmlns:p14="http://schemas.microsoft.com/office/powerpoint/2010/main" val="321606714"/>
              </p:ext>
            </p:extLst>
          </p:nvPr>
        </p:nvGraphicFramePr>
        <p:xfrm>
          <a:off x="1224116" y="1165123"/>
          <a:ext cx="9645445" cy="4663440"/>
        </p:xfrm>
        <a:graphic>
          <a:graphicData uri="http://schemas.openxmlformats.org/drawingml/2006/table">
            <a:tbl>
              <a:tblPr firstRow="1" firstCol="1" bandRow="1">
                <a:tableStyleId>{5C22544A-7EE6-4342-B048-85BDC9FD1C3A}</a:tableStyleId>
              </a:tblPr>
              <a:tblGrid>
                <a:gridCol w="5058697">
                  <a:extLst>
                    <a:ext uri="{9D8B030D-6E8A-4147-A177-3AD203B41FA5}">
                      <a16:colId xmlns:a16="http://schemas.microsoft.com/office/drawing/2014/main" val="2770846280"/>
                    </a:ext>
                  </a:extLst>
                </a:gridCol>
                <a:gridCol w="4586748">
                  <a:extLst>
                    <a:ext uri="{9D8B030D-6E8A-4147-A177-3AD203B41FA5}">
                      <a16:colId xmlns:a16="http://schemas.microsoft.com/office/drawing/2014/main" val="1928676853"/>
                    </a:ext>
                  </a:extLst>
                </a:gridCol>
              </a:tblGrid>
              <a:tr h="4592581">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Risk for autonomic dysreflexia</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This is a medical EMERGENCY</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Monitor BP and HR frequently for significate increase of 25mm/hg  may indicate a full bladder, rectum or tight sitting clothing to eliminate stimulators</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Other s/s include severe headache, flushing above level of injury, sweating.</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Initiate bladder and bowel training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Monitor for indications of bladder spasms like urine leaking around foley site.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Insert foley and monitor for indications of blockage and decreased drainage.</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Maintain adequate environmental temperatures to aid in thermoregulation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800" dirty="0">
                          <a:effectLst/>
                          <a:latin typeface="Times New Roman" panose="02020603050405020304" pitchFamily="18" charset="0"/>
                          <a:cs typeface="Times New Roman" panose="02020603050405020304" pitchFamily="18" charset="0"/>
                        </a:rPr>
                        <a:t>Risk for impaired skin integrity</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Initiate and maintain a turn schedule to relieve pressure on boney prominences </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Use padding on pressure points for added cushion</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Perform skin assessments Q12hr careful to document changes</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Monitor for areas of redness, skin breakdown, swelling and ability to blanch when palpated</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Pay especially close attention to areas prone to friction, sheering, or rubbing from clothing, overlapping skin, and medical device pressures.</a:t>
                      </a:r>
                    </a:p>
                    <a:p>
                      <a:pPr marL="342900" marR="0" lvl="0" indent="-342900">
                        <a:spcBef>
                          <a:spcPts val="0"/>
                        </a:spcBef>
                        <a:spcAft>
                          <a:spcPts val="0"/>
                        </a:spcAft>
                        <a:buFont typeface="Arial" panose="020B0604020202020204" pitchFamily="34" charset="0"/>
                        <a:buChar char="•"/>
                        <a:tabLst>
                          <a:tab pos="457200" algn="l"/>
                        </a:tabLst>
                      </a:pPr>
                      <a:r>
                        <a:rPr lang="en-US" sz="1800" dirty="0">
                          <a:effectLst/>
                          <a:latin typeface="Times New Roman" panose="02020603050405020304" pitchFamily="18" charset="0"/>
                          <a:cs typeface="Times New Roman" panose="02020603050405020304" pitchFamily="18" charset="0"/>
                        </a:rPr>
                        <a:t>Initiate proper skin care routine by applying lubrication or powder for frequently moist or dry skin.</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12028276"/>
                  </a:ext>
                </a:extLst>
              </a:tr>
            </a:tbl>
          </a:graphicData>
        </a:graphic>
      </p:graphicFrame>
    </p:spTree>
    <p:extLst>
      <p:ext uri="{BB962C8B-B14F-4D97-AF65-F5344CB8AC3E}">
        <p14:creationId xmlns:p14="http://schemas.microsoft.com/office/powerpoint/2010/main" val="2162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A0EDD-592E-49BC-8549-21E7C659AF08}"/>
              </a:ext>
            </a:extLst>
          </p:cNvPr>
          <p:cNvSpPr>
            <a:spLocks noGrp="1"/>
          </p:cNvSpPr>
          <p:nvPr>
            <p:ph type="title"/>
          </p:nvPr>
        </p:nvSpPr>
        <p:spPr>
          <a:xfrm>
            <a:off x="1141412" y="308802"/>
            <a:ext cx="9905998" cy="812076"/>
          </a:xfrm>
        </p:spPr>
        <p:txBody>
          <a:bodyPr>
            <a:normAutofit/>
          </a:bodyPr>
          <a:lstStyle/>
          <a:p>
            <a:pPr algn="ctr"/>
            <a:r>
              <a:rPr lang="en-US" b="1" dirty="0">
                <a:solidFill>
                  <a:srgbClr val="FFFF00"/>
                </a:solidFill>
                <a:latin typeface="Times New Roman"/>
                <a:cs typeface="Calibri Light" panose="020F0302020204030204"/>
              </a:rPr>
              <a:t>Legal/Ethical Dilemma</a:t>
            </a:r>
            <a:endParaRPr lang="en-US" b="1" dirty="0">
              <a:solidFill>
                <a:srgbClr val="FFFF00"/>
              </a:solidFill>
              <a:cs typeface="Calibri Light" panose="020F0302020204030204"/>
            </a:endParaRPr>
          </a:p>
        </p:txBody>
      </p:sp>
      <p:sp>
        <p:nvSpPr>
          <p:cNvPr id="3" name="Content Placeholder 2">
            <a:extLst>
              <a:ext uri="{FF2B5EF4-FFF2-40B4-BE49-F238E27FC236}">
                <a16:creationId xmlns:a16="http://schemas.microsoft.com/office/drawing/2014/main" id="{3EFEE3A9-FCAC-47B5-A0A9-74B662FA16C9}"/>
              </a:ext>
            </a:extLst>
          </p:cNvPr>
          <p:cNvSpPr>
            <a:spLocks noGrp="1"/>
          </p:cNvSpPr>
          <p:nvPr>
            <p:ph idx="1"/>
          </p:nvPr>
        </p:nvSpPr>
        <p:spPr>
          <a:xfrm>
            <a:off x="1141411" y="1504694"/>
            <a:ext cx="9905999" cy="3541714"/>
          </a:xfrm>
        </p:spPr>
        <p:txBody>
          <a:bodyPr vert="horz" lIns="91440" tIns="45720" rIns="91440" bIns="45720" rtlCol="0" anchor="t">
            <a:noAutofit/>
          </a:bodyPr>
          <a:lstStyle/>
          <a:p>
            <a:r>
              <a:rPr lang="en-US" sz="1800" dirty="0">
                <a:latin typeface="Times New Roman"/>
                <a:cs typeface="Times New Roman"/>
              </a:rPr>
              <a:t>Potential ethical issue: If this patient is unable to wean off the ventilator, then he will need to have tracheostomy placement and peg tube placement</a:t>
            </a:r>
          </a:p>
          <a:p>
            <a:r>
              <a:rPr lang="en-US" sz="1800" dirty="0">
                <a:latin typeface="Times New Roman"/>
                <a:cs typeface="Times New Roman"/>
              </a:rPr>
              <a:t>Who makes this decision or consents for the procedures?</a:t>
            </a:r>
          </a:p>
          <a:p>
            <a:r>
              <a:rPr lang="en-US" sz="1800" dirty="0">
                <a:latin typeface="Times New Roman"/>
                <a:cs typeface="Times New Roman"/>
              </a:rPr>
              <a:t>Stakeholders: The physician becomes the patient’s medical advisory if no family is able to be located to consent for the patient </a:t>
            </a:r>
          </a:p>
          <a:p>
            <a:r>
              <a:rPr lang="en-US" sz="1800" dirty="0">
                <a:latin typeface="Times New Roman"/>
                <a:cs typeface="Times New Roman"/>
              </a:rPr>
              <a:t>The physician will then follow the “Best Interest Standard”:</a:t>
            </a:r>
          </a:p>
          <a:p>
            <a:pPr marL="0" indent="0">
              <a:buNone/>
            </a:pPr>
            <a:r>
              <a:rPr lang="en-US" sz="1800" dirty="0">
                <a:latin typeface="Times New Roman"/>
                <a:cs typeface="Times New Roman"/>
              </a:rPr>
              <a:t> 	“The ethical requirement that people who care for others will do so in good faith, placing their 	assessment of that person’s best interests above their own” (The Free Dictionary, n.d., Best 	Interest Standard section).  </a:t>
            </a:r>
          </a:p>
          <a:p>
            <a:r>
              <a:rPr lang="en-US" sz="1800" dirty="0">
                <a:latin typeface="Times New Roman"/>
                <a:cs typeface="Times New Roman"/>
              </a:rPr>
              <a:t>Nurse involvement: Patient Advocate!</a:t>
            </a:r>
          </a:p>
          <a:p>
            <a:r>
              <a:rPr lang="en-US" sz="1800" dirty="0">
                <a:latin typeface="Times New Roman"/>
                <a:cs typeface="Times New Roman"/>
              </a:rPr>
              <a:t>Contact medical management or the social worker to locate family for this patient: ICE!</a:t>
            </a:r>
          </a:p>
        </p:txBody>
      </p:sp>
      <p:pic>
        <p:nvPicPr>
          <p:cNvPr id="4" name="Audio 3">
            <a:hlinkClick r:id="" action="ppaction://media"/>
            <a:extLst>
              <a:ext uri="{FF2B5EF4-FFF2-40B4-BE49-F238E27FC236}">
                <a16:creationId xmlns:a16="http://schemas.microsoft.com/office/drawing/2014/main" id="{39982C5B-7C28-4758-BA57-2E8B29BCC14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659632"/>
      </p:ext>
    </p:extLst>
  </p:cSld>
  <p:clrMapOvr>
    <a:masterClrMapping/>
  </p:clrMapOvr>
  <mc:AlternateContent xmlns:mc="http://schemas.openxmlformats.org/markup-compatibility/2006" xmlns:p14="http://schemas.microsoft.com/office/powerpoint/2010/main">
    <mc:Choice Requires="p14">
      <p:transition spd="slow" p14:dur="2000" advTm="50656"/>
    </mc:Choice>
    <mc:Fallback xmlns="">
      <p:transition spd="slow" advTm="50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044B5E-2D59-4119-AF77-48E09D1DDC6B}"/>
              </a:ext>
            </a:extLst>
          </p:cNvPr>
          <p:cNvSpPr>
            <a:spLocks noGrp="1"/>
          </p:cNvSpPr>
          <p:nvPr>
            <p:ph type="title"/>
          </p:nvPr>
        </p:nvSpPr>
        <p:spPr>
          <a:xfrm>
            <a:off x="3040450" y="652692"/>
            <a:ext cx="6111100" cy="680731"/>
          </a:xfrm>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References</a:t>
            </a:r>
          </a:p>
        </p:txBody>
      </p:sp>
      <p:sp>
        <p:nvSpPr>
          <p:cNvPr id="3" name="Text Placeholder 2">
            <a:extLst>
              <a:ext uri="{FF2B5EF4-FFF2-40B4-BE49-F238E27FC236}">
                <a16:creationId xmlns:a16="http://schemas.microsoft.com/office/drawing/2014/main" id="{75C352B1-0D35-4F07-B2D4-6FED2B1FAB09}"/>
              </a:ext>
            </a:extLst>
          </p:cNvPr>
          <p:cNvSpPr>
            <a:spLocks noGrp="1"/>
          </p:cNvSpPr>
          <p:nvPr>
            <p:ph type="body" idx="1"/>
          </p:nvPr>
        </p:nvSpPr>
        <p:spPr>
          <a:xfrm>
            <a:off x="1141411" y="1894115"/>
            <a:ext cx="9906000" cy="4311193"/>
          </a:xfrm>
        </p:spPr>
        <p:txBody>
          <a:bodyPr>
            <a:normAutofit/>
          </a:bodyPr>
          <a:lstStyle/>
          <a:p>
            <a:pPr marL="342900" marR="0" lvl="0" indent="-342900">
              <a:lnSpc>
                <a:spcPct val="100000"/>
              </a:lnSpc>
              <a:spcBef>
                <a:spcPts val="0"/>
              </a:spcBef>
              <a:spcAft>
                <a:spcPts val="0"/>
              </a:spcAft>
              <a:buFont typeface="Arial" panose="020B0604020202020204" pitchFamily="34" charset="0"/>
              <a:buChar char="•"/>
              <a:tabLst>
                <a:tab pos="457200" algn="l"/>
              </a:tabLst>
            </a:pP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Allen KJ,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leslie</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SW. Autonomic dysreflexia. (2021). In: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statpearls</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Treasure island (FL):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statpearls</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publishing; 2021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jan</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Available from: </a:t>
            </a:r>
            <a:r>
              <a:rPr lang="en-US" sz="2400" u="sng" cap="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https://www.Ncbi.Nlm.Nih.Gov/books/NBK482434/</a:t>
            </a:r>
            <a:endParaRPr lang="en-US" sz="2400" cap="non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1200"/>
              </a:spcBef>
              <a:spcAft>
                <a:spcPts val="0"/>
              </a:spcAft>
              <a:buFont typeface="Arial" panose="020B0604020202020204" pitchFamily="34" charset="0"/>
              <a:buChar char="•"/>
              <a:tabLst>
                <a:tab pos="457200" algn="l"/>
              </a:tabLst>
            </a:pPr>
            <a:r>
              <a:rPr lang="fr-FR" sz="2400" cap="none" dirty="0">
                <a:effectLst/>
                <a:latin typeface="Times New Roman" panose="02020603050405020304" pitchFamily="18" charset="0"/>
                <a:ea typeface="Calibri" panose="020F0502020204030204" pitchFamily="34" charset="0"/>
                <a:cs typeface="Times New Roman" panose="02020603050405020304" pitchFamily="18" charset="0"/>
              </a:rPr>
              <a:t>Dubois, K., </a:t>
            </a:r>
            <a:r>
              <a:rPr lang="fr-FR" sz="2400" cap="none" dirty="0" err="1">
                <a:effectLst/>
                <a:latin typeface="Times New Roman" panose="02020603050405020304" pitchFamily="18" charset="0"/>
                <a:ea typeface="Calibri" panose="020F0502020204030204" pitchFamily="34" charset="0"/>
                <a:cs typeface="Times New Roman" panose="02020603050405020304" pitchFamily="18" charset="0"/>
              </a:rPr>
              <a:t>Np</a:t>
            </a:r>
            <a:r>
              <a:rPr lang="fr-FR" sz="2400" cap="none" dirty="0">
                <a:effectLst/>
                <a:latin typeface="Times New Roman" panose="02020603050405020304" pitchFamily="18" charset="0"/>
                <a:ea typeface="Calibri" panose="020F0502020204030204" pitchFamily="34" charset="0"/>
                <a:cs typeface="Times New Roman" panose="02020603050405020304" pitchFamily="18" charset="0"/>
              </a:rPr>
              <a:t>. (2021, </a:t>
            </a:r>
            <a:r>
              <a:rPr lang="fr-FR" sz="2400" cap="none" dirty="0" err="1">
                <a:effectLst/>
                <a:latin typeface="Times New Roman" panose="02020603050405020304" pitchFamily="18" charset="0"/>
                <a:ea typeface="Calibri" panose="020F0502020204030204" pitchFamily="34" charset="0"/>
                <a:cs typeface="Times New Roman" panose="02020603050405020304" pitchFamily="18" charset="0"/>
              </a:rPr>
              <a:t>june</a:t>
            </a:r>
            <a:r>
              <a:rPr lang="fr-FR" sz="2400" cap="none" dirty="0">
                <a:effectLst/>
                <a:latin typeface="Times New Roman" panose="02020603050405020304" pitchFamily="18" charset="0"/>
                <a:ea typeface="Calibri" panose="020F0502020204030204" pitchFamily="34" charset="0"/>
                <a:cs typeface="Times New Roman" panose="02020603050405020304" pitchFamily="18" charset="0"/>
              </a:rPr>
              <a:t> 13). </a:t>
            </a:r>
            <a:r>
              <a:rPr lang="fr-FR" sz="2400" cap="none" dirty="0" err="1">
                <a:effectLst/>
                <a:latin typeface="Times New Roman" panose="02020603050405020304" pitchFamily="18" charset="0"/>
                <a:ea typeface="Calibri" panose="020F0502020204030204" pitchFamily="34" charset="0"/>
                <a:cs typeface="Times New Roman" panose="02020603050405020304" pitchFamily="18" charset="0"/>
              </a:rPr>
              <a:t>Personal</a:t>
            </a:r>
            <a:r>
              <a:rPr lang="fr-FR" sz="2400" cap="none" dirty="0">
                <a:effectLst/>
                <a:latin typeface="Times New Roman" panose="02020603050405020304" pitchFamily="18" charset="0"/>
                <a:ea typeface="Calibri" panose="020F0502020204030204" pitchFamily="34" charset="0"/>
                <a:cs typeface="Times New Roman" panose="02020603050405020304" pitchFamily="18" charset="0"/>
              </a:rPr>
              <a:t> communication.</a:t>
            </a:r>
            <a:endParaRPr lang="en-US" sz="2400" cap="non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1200"/>
              </a:spcBef>
              <a:spcAft>
                <a:spcPts val="0"/>
              </a:spcAft>
              <a:buFont typeface="Arial" panose="020B0604020202020204" pitchFamily="34" charset="0"/>
              <a:buChar char="•"/>
              <a:tabLst>
                <a:tab pos="457200" algn="l"/>
              </a:tabLst>
            </a:pP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Durbin md, k. (2020,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december</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1). </a:t>
            </a:r>
            <a:r>
              <a:rPr lang="en-US" sz="2400" i="1" cap="none" dirty="0">
                <a:effectLst/>
                <a:latin typeface="Times New Roman" panose="02020603050405020304" pitchFamily="18" charset="0"/>
                <a:ea typeface="Calibri" panose="020F0502020204030204" pitchFamily="34" charset="0"/>
                <a:cs typeface="Times New Roman" panose="02020603050405020304" pitchFamily="18" charset="0"/>
              </a:rPr>
              <a:t>Mobic</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Drugs.Com</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Retrieved may 23, 2021, from </a:t>
            </a:r>
            <a:r>
              <a:rPr lang="en-US" sz="2400" u="sng" cap="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https://www.Drugs.Com/mobic.Html</a:t>
            </a:r>
            <a:endParaRPr lang="en-US" sz="2400" cap="none"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00000"/>
              </a:lnSpc>
              <a:spcBef>
                <a:spcPts val="1200"/>
              </a:spcBef>
              <a:spcAft>
                <a:spcPts val="0"/>
              </a:spcAft>
              <a:buFont typeface="Arial" panose="020B0604020202020204" pitchFamily="34" charset="0"/>
              <a:buChar char="•"/>
              <a:tabLst>
                <a:tab pos="457200" algn="l"/>
              </a:tabLst>
            </a:pP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Entringer</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pharmd</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S. (2020,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april</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8). </a:t>
            </a:r>
            <a:r>
              <a:rPr lang="en-US" sz="2400" i="1" cap="none" dirty="0">
                <a:effectLst/>
                <a:latin typeface="Times New Roman" panose="02020603050405020304" pitchFamily="18" charset="0"/>
                <a:ea typeface="Calibri" panose="020F0502020204030204" pitchFamily="34" charset="0"/>
                <a:cs typeface="Times New Roman" panose="02020603050405020304" pitchFamily="18" charset="0"/>
              </a:rPr>
              <a:t>Viagra</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Drugs.Com</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Retrieved may 23, 2021, from </a:t>
            </a:r>
            <a:r>
              <a:rPr lang="en-US" sz="2400" u="sng" cap="non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https://www.Drugs.Com/viagra.Html</a:t>
            </a:r>
            <a:endParaRPr lang="en-US" sz="1200" dirty="0">
              <a:latin typeface="Times New Roman"/>
              <a:cs typeface="Calibri"/>
            </a:endParaRPr>
          </a:p>
          <a:p>
            <a:endParaRPr lang="en-US" dirty="0"/>
          </a:p>
        </p:txBody>
      </p:sp>
    </p:spTree>
    <p:extLst>
      <p:ext uri="{BB962C8B-B14F-4D97-AF65-F5344CB8AC3E}">
        <p14:creationId xmlns:p14="http://schemas.microsoft.com/office/powerpoint/2010/main" val="3155683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63D8-CE52-4E15-B0BB-025C34321A53}"/>
              </a:ext>
            </a:extLst>
          </p:cNvPr>
          <p:cNvSpPr>
            <a:spLocks noGrp="1"/>
          </p:cNvSpPr>
          <p:nvPr>
            <p:ph type="title"/>
          </p:nvPr>
        </p:nvSpPr>
        <p:spPr>
          <a:xfrm>
            <a:off x="1143001" y="0"/>
            <a:ext cx="9905998" cy="1478570"/>
          </a:xfrm>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References</a:t>
            </a:r>
            <a:endParaRPr lang="en-US" dirty="0"/>
          </a:p>
        </p:txBody>
      </p:sp>
      <p:sp>
        <p:nvSpPr>
          <p:cNvPr id="3" name="Content Placeholder 2">
            <a:extLst>
              <a:ext uri="{FF2B5EF4-FFF2-40B4-BE49-F238E27FC236}">
                <a16:creationId xmlns:a16="http://schemas.microsoft.com/office/drawing/2014/main" id="{CC72438B-88A6-42F9-BF4D-00EACBD6C9B2}"/>
              </a:ext>
            </a:extLst>
          </p:cNvPr>
          <p:cNvSpPr>
            <a:spLocks noGrp="1"/>
          </p:cNvSpPr>
          <p:nvPr>
            <p:ph idx="1"/>
          </p:nvPr>
        </p:nvSpPr>
        <p:spPr>
          <a:xfrm>
            <a:off x="1143001" y="1478570"/>
            <a:ext cx="9905999" cy="4493408"/>
          </a:xfrm>
        </p:spPr>
        <p:txBody>
          <a:bodyPr>
            <a:normAutofit fontScale="77500" lnSpcReduction="20000"/>
          </a:bodyPr>
          <a:lstStyle/>
          <a:p>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Fehlings</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M., Tetreault, L.,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Aarabi</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B., Anderson, P., Arnold, P.,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Brodke</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S., Chiba, K.,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Dettori</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J.,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Furlan</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J., Harrop, J., Hawryluk, G., Holly, L., Howley, S.,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Jeji</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T., Kalsi-</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ryan</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S., Kotter, M.,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Kurpad</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S., Kwon, B., Marino, R., Martin, A.,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Massicotte</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E.,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Merli</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G., Middleton, J., Nakashima, H., </a:t>
            </a:r>
            <a:r>
              <a:rPr lang="en-US" sz="2400" cap="none" dirty="0" err="1">
                <a:effectLst/>
                <a:latin typeface="Times New Roman" panose="02020603050405020304" pitchFamily="18" charset="0"/>
                <a:ea typeface="Calibri" panose="020F0502020204030204" pitchFamily="34" charset="0"/>
                <a:cs typeface="Times New Roman" panose="02020603050405020304" pitchFamily="18" charset="0"/>
              </a:rPr>
              <a:t>Nagoshi</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N., Palmieri, K., Singh, A., Skelly, A., Tsai, E., Vaccaro, A., Wilson, J., Yee, A., Burns, A. (2017). A clinical practice guideline for the management of patients with acute spinal cord injury: recommendations on the type and timing of rehabilitation. </a:t>
            </a:r>
            <a:r>
              <a:rPr lang="en-US" sz="2400" i="1" cap="none" dirty="0">
                <a:effectLst/>
                <a:latin typeface="Times New Roman" panose="02020603050405020304" pitchFamily="18" charset="0"/>
                <a:ea typeface="Calibri" panose="020F0502020204030204" pitchFamily="34" charset="0"/>
                <a:cs typeface="Times New Roman" panose="02020603050405020304" pitchFamily="18" charset="0"/>
              </a:rPr>
              <a:t>Global spine J</a:t>
            </a:r>
            <a:r>
              <a:rPr lang="en-US" sz="2400" cap="none" dirty="0">
                <a:effectLst/>
                <a:latin typeface="Times New Roman" panose="02020603050405020304" pitchFamily="18" charset="0"/>
                <a:ea typeface="Calibri" panose="020F0502020204030204" pitchFamily="34" charset="0"/>
                <a:cs typeface="Times New Roman" panose="02020603050405020304" pitchFamily="18" charset="0"/>
              </a:rPr>
              <a:t>. (3 suppl). 231s-238s. Doi: 10.1177/2192568217701910.</a:t>
            </a:r>
          </a:p>
          <a:p>
            <a:pPr marR="0" lvl="0">
              <a:spcBef>
                <a:spcPts val="1200"/>
              </a:spcBef>
              <a:spcAft>
                <a:spcPts val="0"/>
              </a:spcAft>
              <a:buFont typeface="Arial" panose="020B0604020202020204" pitchFamily="34" charset="0"/>
              <a:buChar char="•"/>
              <a:tabLst>
                <a:tab pos="4572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Kretzer</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Ryan M. MD A Clinical Perspective and Definition of Spinal Cord Injury, SPINE: April 2016 - Volume 41 - Issue - p S27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doi</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10.1097/BRS.0000000000001432</a:t>
            </a:r>
          </a:p>
          <a:p>
            <a:pPr marR="0" lvl="0">
              <a:lnSpc>
                <a:spcPct val="100000"/>
              </a:lnSpc>
              <a:spcBef>
                <a:spcPts val="1200"/>
              </a:spcBef>
              <a:spcAft>
                <a:spcPts val="0"/>
              </a:spcAft>
              <a:buFont typeface="Arial" panose="020B0604020202020204" pitchFamily="34" charset="0"/>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Lewis, S.L., Dirksen, S.R., Heitkemper, M.M., Bucher, L., &amp; Harding, M.M. (2017).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Medical-Surgical Nursing: Assessment and Management of Clinical Problems </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(10th ed.). St. Louis: Elsevier.</a:t>
            </a:r>
          </a:p>
          <a:p>
            <a:pPr marR="0" lvl="0">
              <a:lnSpc>
                <a:spcPct val="100000"/>
              </a:lnSpc>
              <a:spcBef>
                <a:spcPts val="1200"/>
              </a:spcBef>
              <a:spcAft>
                <a:spcPts val="0"/>
              </a:spcAft>
              <a:buFont typeface="Arial" panose="020B0604020202020204" pitchFamily="34" charset="0"/>
              <a:buChar char="•"/>
              <a:tabLst>
                <a:tab pos="457200" algn="l"/>
              </a:tabLst>
            </a:pP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Mayo Clinic. (2019, September 17).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Spinal cord injury - Symptoms and causes</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Retrieved June 17, 2021, from https://mayocl.in/3gQeAso</a:t>
            </a:r>
          </a:p>
          <a:p>
            <a:endParaRPr lang="en-US" sz="2400" cap="none"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909196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7AAE52-42D6-4C15-9400-554C8E4B2109}"/>
              </a:ext>
            </a:extLst>
          </p:cNvPr>
          <p:cNvSpPr>
            <a:spLocks noGrp="1"/>
          </p:cNvSpPr>
          <p:nvPr>
            <p:ph type="title"/>
          </p:nvPr>
        </p:nvSpPr>
        <p:spPr>
          <a:xfrm>
            <a:off x="1087625" y="330412"/>
            <a:ext cx="9905998" cy="1148157"/>
          </a:xfrm>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F527447E-4C41-4F80-B0CC-F1E2B0A6B385}"/>
              </a:ext>
            </a:extLst>
          </p:cNvPr>
          <p:cNvSpPr>
            <a:spLocks noGrp="1"/>
          </p:cNvSpPr>
          <p:nvPr>
            <p:ph idx="1"/>
          </p:nvPr>
        </p:nvSpPr>
        <p:spPr>
          <a:xfrm>
            <a:off x="838200" y="1478570"/>
            <a:ext cx="10515600" cy="4761015"/>
          </a:xfrm>
        </p:spPr>
        <p:txBody>
          <a:bodyPr vert="horz" lIns="91440" tIns="45720" rIns="91440" bIns="45720" rtlCol="0" anchor="t">
            <a:normAutofit lnSpcReduction="10000"/>
          </a:bodyPr>
          <a:lstStyle/>
          <a:p>
            <a:pPr marL="342900" marR="0" lvl="0" indent="-342900">
              <a:lnSpc>
                <a:spcPct val="110000"/>
              </a:lnSpc>
              <a:spcBef>
                <a:spcPts val="1200"/>
              </a:spcBef>
              <a:spcAft>
                <a:spcPts val="0"/>
              </a:spcAft>
              <a:buFont typeface="Arial" panose="020B0604020202020204" pitchFamily="34" charset="0"/>
              <a:buChar char="•"/>
              <a:tabLst>
                <a:tab pos="4572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Sinha, MD, S. (2021, April 28).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Metformin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Drugs.com. Retrieved May 23, 2021, from </a:t>
            </a:r>
            <a:r>
              <a:rPr lang="en-US" sz="2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https://www.drugs.com/metformin.html</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1200"/>
              </a:spcBef>
              <a:spcAft>
                <a:spcPts val="0"/>
              </a:spcAft>
              <a:buFont typeface="Arial" panose="020B0604020202020204" pitchFamily="34" charset="0"/>
              <a:buChar char="•"/>
              <a:tabLst>
                <a:tab pos="4572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The Free Dictionary. (n.d.). Best interest standard. TheFreeDictionary.com. Retrieved June 13, 2021, from https://medical-dictionary.thefreedictionary.com/best interest standard</a:t>
            </a:r>
          </a:p>
          <a:p>
            <a:pPr marL="342900" marR="0" lvl="0" indent="-342900">
              <a:lnSpc>
                <a:spcPct val="110000"/>
              </a:lnSpc>
              <a:spcBef>
                <a:spcPts val="1200"/>
              </a:spcBef>
              <a:spcAft>
                <a:spcPts val="0"/>
              </a:spcAft>
              <a:buFont typeface="Arial" panose="020B0604020202020204" pitchFamily="34" charset="0"/>
              <a:buChar char="•"/>
              <a:tabLst>
                <a:tab pos="4572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Thornton,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DipPharm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 (2019, June 14).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Coreg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Drugs.com. Retrieved May 23, 2021, from </a:t>
            </a:r>
            <a:r>
              <a:rPr lang="en-US" sz="2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https://www.drugs.com/coreg.html</a:t>
            </a:r>
            <a:endParaRPr lang="en-US" sz="2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10000"/>
              </a:lnSpc>
              <a:spcBef>
                <a:spcPts val="1200"/>
              </a:spcBef>
              <a:tabLst>
                <a:tab pos="457200" algn="l"/>
              </a:tabLs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Thornton,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DipPharm</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P. (2019, November 10). </a:t>
            </a:r>
            <a:r>
              <a:rPr lang="en-US" sz="2800" i="1" dirty="0">
                <a:effectLst/>
                <a:latin typeface="Times New Roman" panose="02020603050405020304" pitchFamily="18" charset="0"/>
                <a:ea typeface="Calibri" panose="020F0502020204030204" pitchFamily="34" charset="0"/>
                <a:cs typeface="Times New Roman" panose="02020603050405020304" pitchFamily="18" charset="0"/>
              </a:rPr>
              <a:t>Paxil</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Drugs.com. Retrieved May 23, 2021, from </a:t>
            </a:r>
            <a:r>
              <a:rPr lang="en-US" sz="2800" u="sng"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4"/>
              </a:rPr>
              <a:t>https://www.drugs.com/paxil.html</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10000"/>
              </a:lnSpc>
              <a:spcBef>
                <a:spcPts val="1200"/>
              </a:spcBef>
              <a:spcAft>
                <a:spcPts val="0"/>
              </a:spcAft>
              <a:buFont typeface="Arial" panose="020B0604020202020204" pitchFamily="34" charset="0"/>
              <a:buChar char="•"/>
              <a:tabLst>
                <a:tab pos="457200" algn="l"/>
              </a:tabLst>
            </a:pPr>
            <a:endParaRPr lang="en-US" sz="1200" dirty="0">
              <a:latin typeface="Times New Roman"/>
              <a:cs typeface="Calibri"/>
            </a:endParaRPr>
          </a:p>
        </p:txBody>
      </p:sp>
    </p:spTree>
    <p:extLst>
      <p:ext uri="{BB962C8B-B14F-4D97-AF65-F5344CB8AC3E}">
        <p14:creationId xmlns:p14="http://schemas.microsoft.com/office/powerpoint/2010/main" val="3467214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EEBEF-2B64-4F62-AB15-CE587BF3B50B}"/>
              </a:ext>
            </a:extLst>
          </p:cNvPr>
          <p:cNvSpPr>
            <a:spLocks noGrp="1"/>
          </p:cNvSpPr>
          <p:nvPr>
            <p:ph type="title"/>
          </p:nvPr>
        </p:nvSpPr>
        <p:spPr>
          <a:xfrm>
            <a:off x="1248988" y="560934"/>
            <a:ext cx="9905998" cy="1478570"/>
          </a:xfrm>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References</a:t>
            </a:r>
          </a:p>
        </p:txBody>
      </p:sp>
      <p:sp>
        <p:nvSpPr>
          <p:cNvPr id="3" name="Content Placeholder 2">
            <a:extLst>
              <a:ext uri="{FF2B5EF4-FFF2-40B4-BE49-F238E27FC236}">
                <a16:creationId xmlns:a16="http://schemas.microsoft.com/office/drawing/2014/main" id="{EC8F9808-D353-4C5D-9AD4-ADFA60A8783B}"/>
              </a:ext>
            </a:extLst>
          </p:cNvPr>
          <p:cNvSpPr>
            <a:spLocks noGrp="1"/>
          </p:cNvSpPr>
          <p:nvPr>
            <p:ph idx="1"/>
          </p:nvPr>
        </p:nvSpPr>
        <p:spPr>
          <a:xfrm>
            <a:off x="1248988" y="2226435"/>
            <a:ext cx="9905999" cy="3541714"/>
          </a:xfrm>
        </p:spPr>
        <p:txBody>
          <a:bodyPr>
            <a:normAutofit/>
          </a:bodyPr>
          <a:lstStyle/>
          <a:p>
            <a:pPr marL="342900" marR="0" lvl="0" indent="-342900">
              <a:lnSpc>
                <a:spcPct val="110000"/>
              </a:lnSpc>
              <a:spcBef>
                <a:spcPts val="1200"/>
              </a:spcBef>
              <a:spcAft>
                <a:spcPts val="0"/>
              </a:spcAft>
              <a:buFont typeface="Arial" panose="020B0604020202020204" pitchFamily="34" charset="0"/>
              <a:buChar char="•"/>
              <a:tabLst>
                <a:tab pos="4572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Urden</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L. D., Stacy, K. M. &amp; Lough, M. E. (2020).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Priorities in Critical Care Nursing</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(8th ed.). St. Louis, Missouri: Elsevier.</a:t>
            </a:r>
          </a:p>
          <a:p>
            <a:pPr marL="342900" marR="0" lvl="0" indent="-342900">
              <a:lnSpc>
                <a:spcPct val="110000"/>
              </a:lnSpc>
              <a:spcBef>
                <a:spcPts val="1200"/>
              </a:spcBef>
              <a:spcAft>
                <a:spcPts val="0"/>
              </a:spcAft>
              <a:buFont typeface="Arial" panose="020B0604020202020204" pitchFamily="34" charset="0"/>
              <a:buChar char="•"/>
              <a:tabLst>
                <a:tab pos="4572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Zigler</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J. (2018, April 10). </a:t>
            </a:r>
            <a:r>
              <a:rPr lang="en-US" sz="2400" i="1" dirty="0">
                <a:effectLst/>
                <a:latin typeface="Times New Roman" panose="02020603050405020304" pitchFamily="18" charset="0"/>
                <a:ea typeface="Calibri" panose="020F0502020204030204" pitchFamily="34" charset="0"/>
                <a:cs typeface="Times New Roman" panose="02020603050405020304" pitchFamily="18" charset="0"/>
              </a:rPr>
              <a:t>All about the C5-C6 spinal motion segment</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Spine-health. Retrieved June 3, 2021, from https://bit.ly/2UouaCR</a:t>
            </a:r>
          </a:p>
          <a:p>
            <a:pPr marL="342900" marR="0" lvl="0" indent="-342900">
              <a:spcBef>
                <a:spcPts val="1200"/>
              </a:spcBef>
              <a:spcAft>
                <a:spcPts val="0"/>
              </a:spcAft>
              <a:buFont typeface="Arial" panose="020B0604020202020204" pitchFamily="34" charset="0"/>
              <a:buChar char="•"/>
              <a:tabLst>
                <a:tab pos="457200" algn="l"/>
              </a:tabLst>
            </a:pP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Yılmaz</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Tevfik</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(2014). Pathophysiology of the spinal cord injury. Journal of Clinical and Experimental Investigations. 5. 131-136. 10.5799/ahinjs.01.2014.01.0378. </a:t>
            </a:r>
            <a:r>
              <a:rPr lang="en-US" sz="2400" dirty="0" err="1">
                <a:effectLst/>
                <a:latin typeface="Times New Roman" panose="02020603050405020304" pitchFamily="18" charset="0"/>
                <a:ea typeface="Calibri" panose="020F0502020204030204" pitchFamily="34" charset="0"/>
                <a:cs typeface="Times New Roman" panose="02020603050405020304" pitchFamily="18" charset="0"/>
              </a:rPr>
              <a:t>Retreieved</a:t>
            </a:r>
            <a:r>
              <a:rPr lang="en-US" sz="2400" dirty="0">
                <a:effectLst/>
                <a:latin typeface="Times New Roman" panose="02020603050405020304" pitchFamily="18" charset="0"/>
                <a:ea typeface="Calibri" panose="020F0502020204030204" pitchFamily="34" charset="0"/>
                <a:cs typeface="Times New Roman" panose="02020603050405020304" pitchFamily="18" charset="0"/>
              </a:rPr>
              <a:t> from: https://bit.ly/3j133bq</a:t>
            </a:r>
            <a:endParaRPr lang="en-US" dirty="0"/>
          </a:p>
        </p:txBody>
      </p:sp>
    </p:spTree>
    <p:extLst>
      <p:ext uri="{BB962C8B-B14F-4D97-AF65-F5344CB8AC3E}">
        <p14:creationId xmlns:p14="http://schemas.microsoft.com/office/powerpoint/2010/main" val="1648907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0EB87E03-F8AD-4294-B87B-9B965EF32621}"/>
              </a:ext>
            </a:extLst>
          </p:cNvPr>
          <p:cNvSpPr>
            <a:spLocks noGrp="1"/>
          </p:cNvSpPr>
          <p:nvPr>
            <p:ph type="title"/>
          </p:nvPr>
        </p:nvSpPr>
        <p:spPr>
          <a:xfrm>
            <a:off x="853330" y="1134681"/>
            <a:ext cx="2971796" cy="4255025"/>
          </a:xfrm>
        </p:spPr>
        <p:txBody>
          <a:bodyPr>
            <a:normAutofit/>
          </a:bodyPr>
          <a:lstStyle/>
          <a:p>
            <a:r>
              <a:rPr lang="en-US" sz="3200" b="1" dirty="0">
                <a:solidFill>
                  <a:srgbClr val="FFFF00"/>
                </a:solidFill>
                <a:latin typeface="Times New Roman" panose="02020603050405020304" pitchFamily="18" charset="0"/>
                <a:cs typeface="Times New Roman" panose="02020603050405020304" pitchFamily="18" charset="0"/>
              </a:rPr>
              <a:t>Assessment</a:t>
            </a:r>
          </a:p>
        </p:txBody>
      </p:sp>
      <p:graphicFrame>
        <p:nvGraphicFramePr>
          <p:cNvPr id="5" name="Content Placeholder 2">
            <a:extLst>
              <a:ext uri="{FF2B5EF4-FFF2-40B4-BE49-F238E27FC236}">
                <a16:creationId xmlns:a16="http://schemas.microsoft.com/office/drawing/2014/main" id="{F93498A3-5A10-45B7-8771-AA75B1FEB4DC}"/>
              </a:ext>
            </a:extLst>
          </p:cNvPr>
          <p:cNvGraphicFramePr>
            <a:graphicFrameLocks noGrp="1"/>
          </p:cNvGraphicFramePr>
          <p:nvPr>
            <p:ph idx="1"/>
            <p:extLst>
              <p:ext uri="{D42A27DB-BD31-4B8C-83A1-F6EECF244321}">
                <p14:modId xmlns:p14="http://schemas.microsoft.com/office/powerpoint/2010/main" val="3061694735"/>
              </p:ext>
            </p:extLst>
          </p:nvPr>
        </p:nvGraphicFramePr>
        <p:xfrm>
          <a:off x="4769744" y="2260329"/>
          <a:ext cx="6692748" cy="4255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7" name="TextBox 6">
            <a:extLst>
              <a:ext uri="{FF2B5EF4-FFF2-40B4-BE49-F238E27FC236}">
                <a16:creationId xmlns:a16="http://schemas.microsoft.com/office/drawing/2014/main" id="{86398E91-5053-460E-9DCD-B23DACE17369}"/>
              </a:ext>
            </a:extLst>
          </p:cNvPr>
          <p:cNvSpPr txBox="1"/>
          <p:nvPr/>
        </p:nvSpPr>
        <p:spPr>
          <a:xfrm>
            <a:off x="4292458" y="270306"/>
            <a:ext cx="7598314" cy="1754326"/>
          </a:xfrm>
          <a:prstGeom prst="rect">
            <a:avLst/>
          </a:prstGeom>
          <a:noFill/>
        </p:spPr>
        <p:txBody>
          <a:bodyPr wrap="square" rtlCol="0">
            <a:spAutoFit/>
          </a:bodyPr>
          <a:lstStyle/>
          <a:p>
            <a:pPr marL="0" indent="0">
              <a:buNone/>
            </a:pPr>
            <a:r>
              <a:rPr lang="en-US" u="sng" dirty="0">
                <a:latin typeface="Times New Roman" panose="02020603050405020304" pitchFamily="18" charset="0"/>
                <a:cs typeface="Times New Roman" panose="02020603050405020304" pitchFamily="18" charset="0"/>
              </a:rPr>
              <a:t>Patient Scenario: </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A 50-year-old male is admitted to the trauma ICU from surgery to stabilize a spinal cord injury to C5-6 from an MVA. He is on mechanical ventilation and is expected to be weaned off within 24 hours. It was reported he has no movement to his extremities. He has no next of kin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cs typeface="Times New Roman" panose="02020603050405020304" pitchFamily="18" charset="0"/>
            </a:endParaRPr>
          </a:p>
          <a:p>
            <a:endParaRPr lang="en-US" dirty="0"/>
          </a:p>
        </p:txBody>
      </p:sp>
      <p:pic>
        <p:nvPicPr>
          <p:cNvPr id="4" name="Recorded Sound">
            <a:hlinkClick r:id="" action="ppaction://media"/>
            <a:extLst>
              <a:ext uri="{FF2B5EF4-FFF2-40B4-BE49-F238E27FC236}">
                <a16:creationId xmlns:a16="http://schemas.microsoft.com/office/drawing/2014/main" id="{6E87070C-30B8-44EC-A0F3-C0FCB0E87FE3}"/>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03409" y="5636940"/>
            <a:ext cx="487363" cy="487363"/>
          </a:xfrm>
          <a:prstGeom prst="rect">
            <a:avLst/>
          </a:prstGeom>
        </p:spPr>
      </p:pic>
    </p:spTree>
    <p:extLst>
      <p:ext uri="{BB962C8B-B14F-4D97-AF65-F5344CB8AC3E}">
        <p14:creationId xmlns:p14="http://schemas.microsoft.com/office/powerpoint/2010/main" val="333614424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9C16B-AC4A-44ED-9075-F76549B46E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62A2FEB6-F419-4684-9ABC-9E32E012E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00" y="-11384"/>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12" name="Rectangle 5">
              <a:extLst>
                <a:ext uri="{FF2B5EF4-FFF2-40B4-BE49-F238E27FC236}">
                  <a16:creationId xmlns:a16="http://schemas.microsoft.com/office/drawing/2014/main" id="{21E24A15-28D6-4CEB-9268-0BB0BEEAF38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13" name="Freeform 6">
              <a:extLst>
                <a:ext uri="{FF2B5EF4-FFF2-40B4-BE49-F238E27FC236}">
                  <a16:creationId xmlns:a16="http://schemas.microsoft.com/office/drawing/2014/main" id="{4345933F-9633-4510-90E1-08B0E2A19E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4" name="Freeform 7">
              <a:extLst>
                <a:ext uri="{FF2B5EF4-FFF2-40B4-BE49-F238E27FC236}">
                  <a16:creationId xmlns:a16="http://schemas.microsoft.com/office/drawing/2014/main" id="{C68A48FB-1BE4-4053-A76F-5A5511BA0E0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5" name="Freeform 8">
              <a:extLst>
                <a:ext uri="{FF2B5EF4-FFF2-40B4-BE49-F238E27FC236}">
                  <a16:creationId xmlns:a16="http://schemas.microsoft.com/office/drawing/2014/main" id="{8149777B-6A9F-4C95-BF44-F964645071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6" name="Freeform 9">
              <a:extLst>
                <a:ext uri="{FF2B5EF4-FFF2-40B4-BE49-F238E27FC236}">
                  <a16:creationId xmlns:a16="http://schemas.microsoft.com/office/drawing/2014/main" id="{0654845E-622A-4AD3-8F3A-6E1DEAB5FCA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7" name="Freeform 10">
              <a:extLst>
                <a:ext uri="{FF2B5EF4-FFF2-40B4-BE49-F238E27FC236}">
                  <a16:creationId xmlns:a16="http://schemas.microsoft.com/office/drawing/2014/main" id="{DF1C0739-3D08-4C83-857E-B0724A6E8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8" name="Freeform 11">
              <a:extLst>
                <a:ext uri="{FF2B5EF4-FFF2-40B4-BE49-F238E27FC236}">
                  <a16:creationId xmlns:a16="http://schemas.microsoft.com/office/drawing/2014/main" id="{D235EAA0-7D5A-453A-9643-EE7A4954E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19" name="Freeform 12">
              <a:extLst>
                <a:ext uri="{FF2B5EF4-FFF2-40B4-BE49-F238E27FC236}">
                  <a16:creationId xmlns:a16="http://schemas.microsoft.com/office/drawing/2014/main" id="{94C6FB7C-72DE-42DE-8F58-CCE9B8F5562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0" name="Freeform 13">
              <a:extLst>
                <a:ext uri="{FF2B5EF4-FFF2-40B4-BE49-F238E27FC236}">
                  <a16:creationId xmlns:a16="http://schemas.microsoft.com/office/drawing/2014/main" id="{FE31E0FE-EC8D-4EA7-BD9D-02F8C54FDB3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1" name="Freeform 14">
              <a:extLst>
                <a:ext uri="{FF2B5EF4-FFF2-40B4-BE49-F238E27FC236}">
                  <a16:creationId xmlns:a16="http://schemas.microsoft.com/office/drawing/2014/main" id="{69FE4B12-13E0-48F9-9E18-66406B8D3C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2" name="Freeform 15">
              <a:extLst>
                <a:ext uri="{FF2B5EF4-FFF2-40B4-BE49-F238E27FC236}">
                  <a16:creationId xmlns:a16="http://schemas.microsoft.com/office/drawing/2014/main" id="{87FAADC3-B321-43EE-B8F3-2842D84098D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3" name="Line 16">
              <a:extLst>
                <a:ext uri="{FF2B5EF4-FFF2-40B4-BE49-F238E27FC236}">
                  <a16:creationId xmlns:a16="http://schemas.microsoft.com/office/drawing/2014/main" id="{90461464-1683-402F-A72B-8558CC67774C}"/>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4" name="Freeform 17">
              <a:extLst>
                <a:ext uri="{FF2B5EF4-FFF2-40B4-BE49-F238E27FC236}">
                  <a16:creationId xmlns:a16="http://schemas.microsoft.com/office/drawing/2014/main" id="{70F594E7-32D0-45B9-A3CF-636CF6FCBD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5" name="Freeform 18">
              <a:extLst>
                <a:ext uri="{FF2B5EF4-FFF2-40B4-BE49-F238E27FC236}">
                  <a16:creationId xmlns:a16="http://schemas.microsoft.com/office/drawing/2014/main" id="{8AEF60E1-26C2-4E3C-B839-347DDD23C3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6" name="Freeform 19">
              <a:extLst>
                <a:ext uri="{FF2B5EF4-FFF2-40B4-BE49-F238E27FC236}">
                  <a16:creationId xmlns:a16="http://schemas.microsoft.com/office/drawing/2014/main" id="{792FE54B-EE9D-4E57-B6BC-6A9196BE89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7" name="Freeform 20">
              <a:extLst>
                <a:ext uri="{FF2B5EF4-FFF2-40B4-BE49-F238E27FC236}">
                  <a16:creationId xmlns:a16="http://schemas.microsoft.com/office/drawing/2014/main" id="{72BE56DF-619D-463E-8F88-CABA09DA88E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28" name="Rectangle 21">
              <a:extLst>
                <a:ext uri="{FF2B5EF4-FFF2-40B4-BE49-F238E27FC236}">
                  <a16:creationId xmlns:a16="http://schemas.microsoft.com/office/drawing/2014/main" id="{C7430457-1935-4BBF-A6A7-7C3125A02EF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29" name="Freeform 22">
              <a:extLst>
                <a:ext uri="{FF2B5EF4-FFF2-40B4-BE49-F238E27FC236}">
                  <a16:creationId xmlns:a16="http://schemas.microsoft.com/office/drawing/2014/main" id="{BB006150-E547-4E84-A2B1-59131F3D53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0" name="Freeform 23">
              <a:extLst>
                <a:ext uri="{FF2B5EF4-FFF2-40B4-BE49-F238E27FC236}">
                  <a16:creationId xmlns:a16="http://schemas.microsoft.com/office/drawing/2014/main" id="{5A8CD074-956B-41A4-870B-001554B69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1" name="Freeform 24">
              <a:extLst>
                <a:ext uri="{FF2B5EF4-FFF2-40B4-BE49-F238E27FC236}">
                  <a16:creationId xmlns:a16="http://schemas.microsoft.com/office/drawing/2014/main" id="{070C253B-974E-459F-AD0B-7057224828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2" name="Freeform 25">
              <a:extLst>
                <a:ext uri="{FF2B5EF4-FFF2-40B4-BE49-F238E27FC236}">
                  <a16:creationId xmlns:a16="http://schemas.microsoft.com/office/drawing/2014/main" id="{BBC07B3D-A631-44EA-861A-7D80383A102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3" name="Freeform 26">
              <a:extLst>
                <a:ext uri="{FF2B5EF4-FFF2-40B4-BE49-F238E27FC236}">
                  <a16:creationId xmlns:a16="http://schemas.microsoft.com/office/drawing/2014/main" id="{32039DC6-B4CF-4A5A-8D17-3A568D125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4" name="Freeform 27">
              <a:extLst>
                <a:ext uri="{FF2B5EF4-FFF2-40B4-BE49-F238E27FC236}">
                  <a16:creationId xmlns:a16="http://schemas.microsoft.com/office/drawing/2014/main" id="{99E0C81F-5D8D-4AF8-BDE5-4DF75868F7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5" name="Freeform 28">
              <a:extLst>
                <a:ext uri="{FF2B5EF4-FFF2-40B4-BE49-F238E27FC236}">
                  <a16:creationId xmlns:a16="http://schemas.microsoft.com/office/drawing/2014/main" id="{0D946680-855C-41EC-BBA2-61F6F776E54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6" name="Freeform 29">
              <a:extLst>
                <a:ext uri="{FF2B5EF4-FFF2-40B4-BE49-F238E27FC236}">
                  <a16:creationId xmlns:a16="http://schemas.microsoft.com/office/drawing/2014/main" id="{E6FAD9E8-6E13-45A0-A5D6-8BCAD27B40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7" name="Freeform 30">
              <a:extLst>
                <a:ext uri="{FF2B5EF4-FFF2-40B4-BE49-F238E27FC236}">
                  <a16:creationId xmlns:a16="http://schemas.microsoft.com/office/drawing/2014/main" id="{0CCBC8FA-0581-454F-9FD1-6B6102A1AA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38" name="Freeform 31">
              <a:extLst>
                <a:ext uri="{FF2B5EF4-FFF2-40B4-BE49-F238E27FC236}">
                  <a16:creationId xmlns:a16="http://schemas.microsoft.com/office/drawing/2014/main" id="{5D6C328F-65A5-41E8-86E9-E4E638CC3B4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40" name="Picture 2">
            <a:extLst>
              <a:ext uri="{FF2B5EF4-FFF2-40B4-BE49-F238E27FC236}">
                <a16:creationId xmlns:a16="http://schemas.microsoft.com/office/drawing/2014/main" id="{3E94A106-9341-485C-9057-9D62B2BD08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rcRect/>
          <a:stretch>
            <a:fillRect/>
          </a:stretch>
        </p:blipFill>
        <p:spPr bwMode="auto">
          <a:xfrm>
            <a:off x="1190" y="-2"/>
            <a:ext cx="4061525" cy="6858001"/>
          </a:xfrm>
          <a:prstGeom prst="rect">
            <a:avLst/>
          </a:prstGeom>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42" name="Rectangle 41">
            <a:extLst>
              <a:ext uri="{FF2B5EF4-FFF2-40B4-BE49-F238E27FC236}">
                <a16:creationId xmlns:a16="http://schemas.microsoft.com/office/drawing/2014/main" id="{B53044DC-4918-43DA-B49D-91673C6C94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853"/>
            <a:ext cx="4055621" cy="6858000"/>
          </a:xfrm>
          <a:prstGeom prst="rect">
            <a:avLst/>
          </a:prstGeom>
          <a:ln>
            <a:noFill/>
          </a:ln>
          <a:effectLst>
            <a:outerShdw blurRad="76200" dist="38100" algn="l" rotWithShape="0">
              <a:prstClr val="black">
                <a:alpha val="37000"/>
              </a:prstClr>
            </a:outerShdw>
          </a:effectLst>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lang="en-US"/>
          </a:p>
        </p:txBody>
      </p:sp>
      <p:grpSp>
        <p:nvGrpSpPr>
          <p:cNvPr id="44" name="Group 43">
            <a:extLst>
              <a:ext uri="{FF2B5EF4-FFF2-40B4-BE49-F238E27FC236}">
                <a16:creationId xmlns:a16="http://schemas.microsoft.com/office/drawing/2014/main" id="{1DCE6B36-1420-43AB-86CF-4E653A517B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90" y="-9998"/>
            <a:ext cx="1220788" cy="6858001"/>
            <a:chOff x="-14288" y="0"/>
            <a:chExt cx="1220788" cy="6858001"/>
          </a:xfrm>
          <a:gradFill flip="none" rotWithShape="1">
            <a:gsLst>
              <a:gs pos="0">
                <a:schemeClr val="bg2"/>
              </a:gs>
              <a:gs pos="100000">
                <a:schemeClr val="tx2">
                  <a:lumMod val="60000"/>
                  <a:lumOff val="40000"/>
                </a:schemeClr>
              </a:gs>
            </a:gsLst>
            <a:lin ang="5400000" scaled="0"/>
            <a:tileRect/>
          </a:gradFill>
        </p:grpSpPr>
        <p:sp>
          <p:nvSpPr>
            <p:cNvPr id="45" name="Rectangle 5">
              <a:extLst>
                <a:ext uri="{FF2B5EF4-FFF2-40B4-BE49-F238E27FC236}">
                  <a16:creationId xmlns:a16="http://schemas.microsoft.com/office/drawing/2014/main" id="{72626E0B-9628-468E-A713-011C02F602BB}"/>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46" name="Freeform 6">
              <a:extLst>
                <a:ext uri="{FF2B5EF4-FFF2-40B4-BE49-F238E27FC236}">
                  <a16:creationId xmlns:a16="http://schemas.microsoft.com/office/drawing/2014/main" id="{93F7977A-BD91-4B0D-9A8D-372DB67AD8D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7" name="Freeform 7">
              <a:extLst>
                <a:ext uri="{FF2B5EF4-FFF2-40B4-BE49-F238E27FC236}">
                  <a16:creationId xmlns:a16="http://schemas.microsoft.com/office/drawing/2014/main" id="{9FEE6A56-01A1-404D-864E-1C2587C9AF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8" name="Freeform 8">
              <a:extLst>
                <a:ext uri="{FF2B5EF4-FFF2-40B4-BE49-F238E27FC236}">
                  <a16:creationId xmlns:a16="http://schemas.microsoft.com/office/drawing/2014/main" id="{E74DBBF2-EF6F-4E3E-B183-F8EEE76094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49" name="Freeform 9">
              <a:extLst>
                <a:ext uri="{FF2B5EF4-FFF2-40B4-BE49-F238E27FC236}">
                  <a16:creationId xmlns:a16="http://schemas.microsoft.com/office/drawing/2014/main" id="{ABCF0F27-B056-474C-A0FB-1DB747A92FB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0" name="Freeform 10">
              <a:extLst>
                <a:ext uri="{FF2B5EF4-FFF2-40B4-BE49-F238E27FC236}">
                  <a16:creationId xmlns:a16="http://schemas.microsoft.com/office/drawing/2014/main" id="{0A0A5B7B-BA2A-45CC-AABE-9D5B08A5D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1" name="Freeform 11">
              <a:extLst>
                <a:ext uri="{FF2B5EF4-FFF2-40B4-BE49-F238E27FC236}">
                  <a16:creationId xmlns:a16="http://schemas.microsoft.com/office/drawing/2014/main" id="{3C9A5D2B-1787-4954-9108-B9D497A87C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2" name="Freeform 12">
              <a:extLst>
                <a:ext uri="{FF2B5EF4-FFF2-40B4-BE49-F238E27FC236}">
                  <a16:creationId xmlns:a16="http://schemas.microsoft.com/office/drawing/2014/main" id="{818C4F8B-7556-49A7-83C6-C8F631F6A98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3" name="Freeform 13">
              <a:extLst>
                <a:ext uri="{FF2B5EF4-FFF2-40B4-BE49-F238E27FC236}">
                  <a16:creationId xmlns:a16="http://schemas.microsoft.com/office/drawing/2014/main" id="{22BED614-D078-47EA-9C72-190217FDD5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4" name="Freeform 14">
              <a:extLst>
                <a:ext uri="{FF2B5EF4-FFF2-40B4-BE49-F238E27FC236}">
                  <a16:creationId xmlns:a16="http://schemas.microsoft.com/office/drawing/2014/main" id="{73DE0BF2-86D7-4038-AC4B-AF0F116A5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5" name="Freeform 15">
              <a:extLst>
                <a:ext uri="{FF2B5EF4-FFF2-40B4-BE49-F238E27FC236}">
                  <a16:creationId xmlns:a16="http://schemas.microsoft.com/office/drawing/2014/main" id="{11D8BB55-D027-420C-9EF9-49B3BA79DC7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6" name="Line 16">
              <a:extLst>
                <a:ext uri="{FF2B5EF4-FFF2-40B4-BE49-F238E27FC236}">
                  <a16:creationId xmlns:a16="http://schemas.microsoft.com/office/drawing/2014/main" id="{3FAEF5CE-07ED-46A7-9777-D86C70719583}"/>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57" name="Freeform 17">
              <a:extLst>
                <a:ext uri="{FF2B5EF4-FFF2-40B4-BE49-F238E27FC236}">
                  <a16:creationId xmlns:a16="http://schemas.microsoft.com/office/drawing/2014/main" id="{29CAFB1A-357C-4313-B734-1CD4E4F9D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8" name="Freeform 18">
              <a:extLst>
                <a:ext uri="{FF2B5EF4-FFF2-40B4-BE49-F238E27FC236}">
                  <a16:creationId xmlns:a16="http://schemas.microsoft.com/office/drawing/2014/main" id="{653161D3-8634-4BB7-A2BC-028C4EAA15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59" name="Freeform 19">
              <a:extLst>
                <a:ext uri="{FF2B5EF4-FFF2-40B4-BE49-F238E27FC236}">
                  <a16:creationId xmlns:a16="http://schemas.microsoft.com/office/drawing/2014/main" id="{9537546A-6FF1-408B-AFE2-BBF7D34823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0" name="Freeform 20">
              <a:extLst>
                <a:ext uri="{FF2B5EF4-FFF2-40B4-BE49-F238E27FC236}">
                  <a16:creationId xmlns:a16="http://schemas.microsoft.com/office/drawing/2014/main" id="{F73EE662-79B7-404B-B1B8-0E096BE4CD6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1" name="Rectangle 21">
              <a:extLst>
                <a:ext uri="{FF2B5EF4-FFF2-40B4-BE49-F238E27FC236}">
                  <a16:creationId xmlns:a16="http://schemas.microsoft.com/office/drawing/2014/main" id="{B6DDB906-1F52-4D64-8493-4816EDDD34C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miter lim="800000"/>
                  <a:headEnd/>
                  <a:tailEnd/>
                </a14:hiddenLine>
              </a:ext>
            </a:extLst>
          </p:spPr>
        </p:sp>
        <p:sp>
          <p:nvSpPr>
            <p:cNvPr id="62" name="Freeform 22">
              <a:extLst>
                <a:ext uri="{FF2B5EF4-FFF2-40B4-BE49-F238E27FC236}">
                  <a16:creationId xmlns:a16="http://schemas.microsoft.com/office/drawing/2014/main" id="{4FA472A5-ABEA-4961-897B-7EB96AF09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3" name="Freeform 23">
              <a:extLst>
                <a:ext uri="{FF2B5EF4-FFF2-40B4-BE49-F238E27FC236}">
                  <a16:creationId xmlns:a16="http://schemas.microsoft.com/office/drawing/2014/main" id="{54226E99-C38F-4456-A1F8-8897483FD9A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4" name="Freeform 24">
              <a:extLst>
                <a:ext uri="{FF2B5EF4-FFF2-40B4-BE49-F238E27FC236}">
                  <a16:creationId xmlns:a16="http://schemas.microsoft.com/office/drawing/2014/main" id="{0A4A0196-A383-4629-B9A5-9C87E846C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5" name="Freeform 25">
              <a:extLst>
                <a:ext uri="{FF2B5EF4-FFF2-40B4-BE49-F238E27FC236}">
                  <a16:creationId xmlns:a16="http://schemas.microsoft.com/office/drawing/2014/main" id="{BA5E608D-2E7B-4662-A9A0-18D4E0F0DC6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6" name="Freeform 26">
              <a:extLst>
                <a:ext uri="{FF2B5EF4-FFF2-40B4-BE49-F238E27FC236}">
                  <a16:creationId xmlns:a16="http://schemas.microsoft.com/office/drawing/2014/main" id="{5E211F37-790F-4BD7-B055-022AE0C2E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7" name="Freeform 27">
              <a:extLst>
                <a:ext uri="{FF2B5EF4-FFF2-40B4-BE49-F238E27FC236}">
                  <a16:creationId xmlns:a16="http://schemas.microsoft.com/office/drawing/2014/main" id="{96F375D0-232A-490A-9499-CB5FBA3FD9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8" name="Freeform 28">
              <a:extLst>
                <a:ext uri="{FF2B5EF4-FFF2-40B4-BE49-F238E27FC236}">
                  <a16:creationId xmlns:a16="http://schemas.microsoft.com/office/drawing/2014/main" id="{6B33B423-FD0F-4780-A0D6-32FC040B37C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69" name="Freeform 29">
              <a:extLst>
                <a:ext uri="{FF2B5EF4-FFF2-40B4-BE49-F238E27FC236}">
                  <a16:creationId xmlns:a16="http://schemas.microsoft.com/office/drawing/2014/main" id="{B6BD1710-838F-4CDD-A000-C6C710A6A08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0" name="Freeform 30">
              <a:extLst>
                <a:ext uri="{FF2B5EF4-FFF2-40B4-BE49-F238E27FC236}">
                  <a16:creationId xmlns:a16="http://schemas.microsoft.com/office/drawing/2014/main" id="{0BB93533-1C95-4B0A-B0E2-168602B085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sp>
          <p:nvSpPr>
            <p:cNvPr id="71" name="Freeform 31">
              <a:extLst>
                <a:ext uri="{FF2B5EF4-FFF2-40B4-BE49-F238E27FC236}">
                  <a16:creationId xmlns:a16="http://schemas.microsoft.com/office/drawing/2014/main" id="{CB0B113D-1987-4D89-A475-511E092FE1F2}"/>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dgm="http://schemas.openxmlformats.org/drawingml/2006/diagram" xmlns:p14="http://schemas.microsoft.com/office/powerpoint/2010/main" xmlns:a16="http://schemas.microsoft.com/office/drawing/2014/main" xmlns="" w="9525">
                  <a:solidFill>
                    <a:srgbClr val="000000"/>
                  </a:solidFill>
                  <a:round/>
                  <a:headEnd/>
                  <a:tailEnd/>
                </a14:hiddenLine>
              </a:ext>
            </a:extLst>
          </p:spPr>
        </p:sp>
      </p:grpSp>
      <p:pic>
        <p:nvPicPr>
          <p:cNvPr id="73" name="Picture 2">
            <a:extLst>
              <a:ext uri="{FF2B5EF4-FFF2-40B4-BE49-F238E27FC236}">
                <a16:creationId xmlns:a16="http://schemas.microsoft.com/office/drawing/2014/main" id="{9BE36DBF-0333-4D36-A5BF-81FDA2406FE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alphaModFix amt="30000"/>
            <a:extLst>
              <a:ext uri="{28A0092B-C50C-407E-A947-70E740481C1C}">
                <a14:useLocalDpi xmlns:a14="http://schemas.microsoft.com/office/drawing/2010/main" val="0"/>
              </a:ext>
            </a:extLst>
          </a:blip>
          <a:srcRect/>
          <a:stretch>
            <a:fillRect/>
          </a:stretch>
        </p:blipFill>
        <p:spPr bwMode="auto">
          <a:xfrm>
            <a:off x="1190" y="-13238"/>
            <a:ext cx="4062718" cy="6858001"/>
          </a:xfrm>
          <a:prstGeom prst="rect">
            <a:avLst/>
          </a:prstGeom>
          <a:noFill/>
          <a:extLst>
            <a:ext uri="{909E8E84-426E-40dd-AFC4-6F175D3DCCD1}">
              <a14:hiddenFill xmlns:a14="http://schemas.microsoft.com/office/drawing/2010/main" xmlns:dgm="http://schemas.openxmlformats.org/drawingml/2006/diagram" xmlns:p14="http://schemas.microsoft.com/office/powerpoint/2010/main" xmlns:a16="http://schemas.microsoft.com/office/drawing/2014/main" xmlns="">
                <a:solidFill>
                  <a:srgbClr val="FFFFFF"/>
                </a:solidFill>
              </a14:hiddenFill>
            </a:ext>
          </a:extLst>
        </p:spPr>
      </p:pic>
      <p:sp>
        <p:nvSpPr>
          <p:cNvPr id="2" name="Title 1">
            <a:extLst>
              <a:ext uri="{FF2B5EF4-FFF2-40B4-BE49-F238E27FC236}">
                <a16:creationId xmlns:a16="http://schemas.microsoft.com/office/drawing/2014/main" id="{0709867A-9EDF-431A-90E9-7CC8F8854444}"/>
              </a:ext>
            </a:extLst>
          </p:cNvPr>
          <p:cNvSpPr>
            <a:spLocks noGrp="1"/>
          </p:cNvSpPr>
          <p:nvPr>
            <p:ph type="title"/>
          </p:nvPr>
        </p:nvSpPr>
        <p:spPr>
          <a:xfrm>
            <a:off x="853330" y="1134681"/>
            <a:ext cx="2743310" cy="4255025"/>
          </a:xfrm>
        </p:spPr>
        <p:txBody>
          <a:bodyPr>
            <a:normAutofit/>
          </a:bodyPr>
          <a:lstStyle/>
          <a:p>
            <a:r>
              <a:rPr lang="en-US" sz="2800" b="1" dirty="0">
                <a:solidFill>
                  <a:srgbClr val="FFFF00"/>
                </a:solidFill>
                <a:latin typeface="Times New Roman" panose="02020603050405020304" pitchFamily="18" charset="0"/>
                <a:cs typeface="Times New Roman" panose="02020603050405020304" pitchFamily="18" charset="0"/>
              </a:rPr>
              <a:t>Physical assessment data</a:t>
            </a:r>
          </a:p>
        </p:txBody>
      </p:sp>
      <p:graphicFrame>
        <p:nvGraphicFramePr>
          <p:cNvPr id="5" name="Content Placeholder 2">
            <a:extLst>
              <a:ext uri="{FF2B5EF4-FFF2-40B4-BE49-F238E27FC236}">
                <a16:creationId xmlns:a16="http://schemas.microsoft.com/office/drawing/2014/main" id="{F4F2D231-0EEB-4F77-95CF-5651F4BF21B9}"/>
              </a:ext>
            </a:extLst>
          </p:cNvPr>
          <p:cNvGraphicFramePr>
            <a:graphicFrameLocks noGrp="1"/>
          </p:cNvGraphicFramePr>
          <p:nvPr>
            <p:ph idx="1"/>
            <p:extLst>
              <p:ext uri="{D42A27DB-BD31-4B8C-83A1-F6EECF244321}">
                <p14:modId xmlns:p14="http://schemas.microsoft.com/office/powerpoint/2010/main" val="1861652451"/>
              </p:ext>
            </p:extLst>
          </p:nvPr>
        </p:nvGraphicFramePr>
        <p:xfrm>
          <a:off x="4662189" y="1134682"/>
          <a:ext cx="6692748" cy="42550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Recorded Sound">
            <a:hlinkClick r:id="" action="ppaction://media"/>
            <a:extLst>
              <a:ext uri="{FF2B5EF4-FFF2-40B4-BE49-F238E27FC236}">
                <a16:creationId xmlns:a16="http://schemas.microsoft.com/office/drawing/2014/main" id="{AACB5A65-73A6-4D1B-AC91-4C33D027FD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23476" y="5880621"/>
            <a:ext cx="487363" cy="487363"/>
          </a:xfrm>
          <a:prstGeom prst="rect">
            <a:avLst/>
          </a:prstGeom>
        </p:spPr>
      </p:pic>
    </p:spTree>
    <p:extLst>
      <p:ext uri="{BB962C8B-B14F-4D97-AF65-F5344CB8AC3E}">
        <p14:creationId xmlns:p14="http://schemas.microsoft.com/office/powerpoint/2010/main" val="38682398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1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F6CAA-0376-4F4C-AAEA-C57423CB431C}"/>
              </a:ext>
            </a:extLst>
          </p:cNvPr>
          <p:cNvSpPr>
            <a:spLocks noGrp="1"/>
          </p:cNvSpPr>
          <p:nvPr>
            <p:ph type="title"/>
          </p:nvPr>
        </p:nvSpPr>
        <p:spPr>
          <a:xfrm>
            <a:off x="1251154" y="178175"/>
            <a:ext cx="10515600" cy="1162118"/>
          </a:xfrm>
        </p:spPr>
        <p:txBody>
          <a:bodyPr>
            <a:normAutofit/>
          </a:bodyPr>
          <a:lstStyle/>
          <a:p>
            <a:pPr algn="ct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Labs/Diagnostic Tests</a:t>
            </a:r>
            <a:endParaRPr lang="en-US" dirty="0"/>
          </a:p>
        </p:txBody>
      </p:sp>
      <p:sp>
        <p:nvSpPr>
          <p:cNvPr id="3" name="Content Placeholder 2">
            <a:extLst>
              <a:ext uri="{FF2B5EF4-FFF2-40B4-BE49-F238E27FC236}">
                <a16:creationId xmlns:a16="http://schemas.microsoft.com/office/drawing/2014/main" id="{5575C0E2-AD4C-460A-A8A2-75DAD90FCCB9}"/>
              </a:ext>
            </a:extLst>
          </p:cNvPr>
          <p:cNvSpPr>
            <a:spLocks noGrp="1"/>
          </p:cNvSpPr>
          <p:nvPr>
            <p:ph idx="1"/>
          </p:nvPr>
        </p:nvSpPr>
        <p:spPr>
          <a:xfrm>
            <a:off x="1081882" y="847724"/>
            <a:ext cx="10515600" cy="5145831"/>
          </a:xfrm>
        </p:spPr>
        <p:txBody>
          <a:bodyPr>
            <a:normAutofit fontScale="62500" lnSpcReduction="20000"/>
          </a:bodyPr>
          <a:lstStyle/>
          <a:p>
            <a:pPr marL="342900" marR="0" lvl="0" indent="-342900">
              <a:lnSpc>
                <a:spcPct val="170000"/>
              </a:lnSpc>
              <a:spcBef>
                <a:spcPts val="0"/>
              </a:spcBef>
              <a:buFont typeface="Symbol" panose="05050102010706020507" pitchFamily="18" charset="2"/>
              <a:buChar char=""/>
            </a:pPr>
            <a:endParaRPr lang="en-US" sz="34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marR="0" lvl="0" indent="-342900">
              <a:lnSpc>
                <a:spcPct val="170000"/>
              </a:lnSpc>
              <a:spcBef>
                <a:spcPts val="0"/>
              </a:spcBef>
              <a:buFont typeface="Symbol" panose="05050102010706020507" pitchFamily="18" charset="2"/>
              <a:buChar char=""/>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Vital Signs:</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BP-132/68, HR-81, RR-18, T-98.8, O2 Sat-98%, Pain-can’t assess</a:t>
            </a:r>
          </a:p>
          <a:p>
            <a:pPr marL="346075" marR="0" lvl="0" indent="-346075">
              <a:lnSpc>
                <a:spcPct val="170000"/>
              </a:lnSpc>
              <a:spcBef>
                <a:spcPts val="0"/>
              </a:spcBef>
              <a:buFont typeface="Symbol" panose="05050102010706020507" pitchFamily="18" charset="2"/>
              <a:buChar char=""/>
              <a:tabLst>
                <a:tab pos="1031875" algn="l"/>
              </a:tabLst>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Labs:</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Sodium-136, Potassium-4.0, Chloride-106, BUN-24, Creatinine-0.80, Calcium-8.8, 	Mag-2.4, Glucose-108, WBC-</a:t>
            </a:r>
            <a:r>
              <a:rPr lang="en-US" sz="3400" dirty="0">
                <a:latin typeface="Times New Roman" panose="02020603050405020304" pitchFamily="18" charset="0"/>
                <a:ea typeface="Calibri" panose="020F0502020204030204" pitchFamily="34" charset="0"/>
                <a:cs typeface="Times New Roman" panose="02020603050405020304" pitchFamily="18" charset="0"/>
              </a:rPr>
              <a:t>5</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.3, RBC-5, H/H-15/42%, Platelet-250</a:t>
            </a:r>
          </a:p>
          <a:p>
            <a:pPr marL="342900" marR="0" lvl="0" indent="-342900">
              <a:lnSpc>
                <a:spcPct val="170000"/>
              </a:lnSpc>
              <a:spcBef>
                <a:spcPts val="0"/>
              </a:spcBef>
              <a:buFont typeface="Symbol" panose="05050102010706020507" pitchFamily="18" charset="2"/>
              <a:buChar char=""/>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CXR:</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Clear</a:t>
            </a:r>
          </a:p>
          <a:p>
            <a:pPr marL="342900" marR="0" lvl="0" indent="-342900">
              <a:lnSpc>
                <a:spcPct val="170000"/>
              </a:lnSpc>
              <a:spcBef>
                <a:spcPts val="0"/>
              </a:spcBef>
              <a:buFont typeface="Symbol" panose="05050102010706020507" pitchFamily="18" charset="2"/>
              <a:buChar char=""/>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Respiratory:</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pH-7.40, pCO2-38, p02-95 </a:t>
            </a:r>
          </a:p>
          <a:p>
            <a:pPr marL="342900" marR="0" lvl="0" indent="-342900">
              <a:lnSpc>
                <a:spcPct val="170000"/>
              </a:lnSpc>
              <a:spcBef>
                <a:spcPts val="0"/>
              </a:spcBef>
              <a:buFont typeface="Symbol" panose="05050102010706020507" pitchFamily="18" charset="2"/>
              <a:buChar char=""/>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X-Ray:</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Indicated herniation of C5-C6 with evident fracture at c6.</a:t>
            </a:r>
          </a:p>
          <a:p>
            <a:pPr marL="342900" marR="0" lvl="0" indent="-342900">
              <a:lnSpc>
                <a:spcPct val="170000"/>
              </a:lnSpc>
              <a:spcBef>
                <a:spcPts val="0"/>
              </a:spcBef>
              <a:buFont typeface="Symbol" panose="05050102010706020507" pitchFamily="18" charset="2"/>
              <a:buChar char=""/>
              <a:tabLst>
                <a:tab pos="1946275" algn="l"/>
              </a:tabLst>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Psychosocial:</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As this patient remains on a ventilator and sedated, staff is unable to 	perform proper assessment at this time.</a:t>
            </a:r>
          </a:p>
          <a:p>
            <a:pPr marL="342900" marR="0" lvl="0" indent="-342900">
              <a:lnSpc>
                <a:spcPct val="170000"/>
              </a:lnSpc>
              <a:spcBef>
                <a:spcPts val="0"/>
              </a:spcBef>
              <a:buFont typeface="Symbol" panose="05050102010706020507" pitchFamily="18" charset="2"/>
              <a:buChar char=""/>
            </a:pPr>
            <a:r>
              <a:rPr lang="en-US" sz="3400" b="1" dirty="0">
                <a:effectLst/>
                <a:latin typeface="Times New Roman" panose="02020603050405020304" pitchFamily="18" charset="0"/>
                <a:ea typeface="Calibri" panose="020F0502020204030204" pitchFamily="34" charset="0"/>
                <a:cs typeface="Times New Roman" panose="02020603050405020304" pitchFamily="18" charset="0"/>
              </a:rPr>
              <a:t>Spiritual:</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 It is </a:t>
            </a:r>
            <a:r>
              <a:rPr lang="en-US" sz="3400" dirty="0">
                <a:latin typeface="Times New Roman" panose="02020603050405020304" pitchFamily="18" charset="0"/>
                <a:ea typeface="Calibri" panose="020F0502020204030204" pitchFamily="34" charset="0"/>
                <a:cs typeface="Times New Roman" panose="02020603050405020304" pitchFamily="18" charset="0"/>
              </a:rPr>
              <a:t>documented in previous medical records that patient is </a:t>
            </a:r>
            <a:r>
              <a:rPr lang="en-US" sz="3400" dirty="0">
                <a:effectLst/>
                <a:latin typeface="Times New Roman" panose="02020603050405020304" pitchFamily="18" charset="0"/>
                <a:ea typeface="Calibri" panose="020F0502020204030204" pitchFamily="34" charset="0"/>
                <a:cs typeface="Times New Roman" panose="02020603050405020304" pitchFamily="18" charset="0"/>
              </a:rPr>
              <a:t>Baptist. </a:t>
            </a:r>
            <a:endParaRPr lang="en-US" sz="3400" dirty="0">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en-US" sz="3600" dirty="0"/>
          </a:p>
        </p:txBody>
      </p:sp>
      <p:pic>
        <p:nvPicPr>
          <p:cNvPr id="4" name="Recorded Sound">
            <a:hlinkClick r:id="" action="ppaction://media"/>
            <a:extLst>
              <a:ext uri="{FF2B5EF4-FFF2-40B4-BE49-F238E27FC236}">
                <a16:creationId xmlns:a16="http://schemas.microsoft.com/office/drawing/2014/main" id="{9599166E-1368-4E02-AB5D-4F29D6F398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4310" y="6082045"/>
            <a:ext cx="499320" cy="499320"/>
          </a:xfrm>
          <a:prstGeom prst="rect">
            <a:avLst/>
          </a:prstGeom>
        </p:spPr>
      </p:pic>
    </p:spTree>
    <p:extLst>
      <p:ext uri="{BB962C8B-B14F-4D97-AF65-F5344CB8AC3E}">
        <p14:creationId xmlns:p14="http://schemas.microsoft.com/office/powerpoint/2010/main" val="790241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4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E0962-C6A6-4DA1-8A25-8F36550782D5}"/>
              </a:ext>
            </a:extLst>
          </p:cNvPr>
          <p:cNvSpPr>
            <a:spLocks noGrp="1"/>
          </p:cNvSpPr>
          <p:nvPr>
            <p:ph type="title"/>
          </p:nvPr>
        </p:nvSpPr>
        <p:spPr>
          <a:xfrm>
            <a:off x="1440037" y="88320"/>
            <a:ext cx="9905998" cy="1294806"/>
          </a:xfrm>
        </p:spPr>
        <p:txBody>
          <a:bodyPr>
            <a:normAutofit/>
          </a:bodyPr>
          <a:lstStyle/>
          <a:p>
            <a:pPr algn="ctr"/>
            <a:r>
              <a:rPr lang="en-US" sz="2800" b="1" dirty="0">
                <a:solidFill>
                  <a:srgbClr val="FFFF00"/>
                </a:solidFill>
                <a:latin typeface="Times New Roman" panose="02020603050405020304" pitchFamily="18" charset="0"/>
                <a:cs typeface="Times New Roman" panose="02020603050405020304" pitchFamily="18" charset="0"/>
              </a:rPr>
              <a:t>Common Etiology and Pathophysiology</a:t>
            </a:r>
            <a:br>
              <a:rPr lang="en-US" sz="2800" b="1" dirty="0">
                <a:solidFill>
                  <a:srgbClr val="FFFF00"/>
                </a:solidFill>
                <a:latin typeface="Times New Roman" panose="02020603050405020304" pitchFamily="18" charset="0"/>
                <a:cs typeface="Times New Roman" panose="02020603050405020304" pitchFamily="18" charset="0"/>
              </a:rPr>
            </a:br>
            <a:r>
              <a:rPr lang="en-US" sz="2800" b="1" dirty="0">
                <a:solidFill>
                  <a:srgbClr val="FFFF00"/>
                </a:solidFill>
                <a:latin typeface="Times New Roman" panose="02020603050405020304" pitchFamily="18" charset="0"/>
                <a:cs typeface="Times New Roman" panose="02020603050405020304" pitchFamily="18" charset="0"/>
              </a:rPr>
              <a:t>of Spinal Cord Injuries</a:t>
            </a:r>
            <a:r>
              <a:rPr lang="en-US" dirty="0"/>
              <a:t> </a:t>
            </a:r>
          </a:p>
        </p:txBody>
      </p:sp>
      <p:graphicFrame>
        <p:nvGraphicFramePr>
          <p:cNvPr id="8" name="Content Placeholder 2">
            <a:extLst>
              <a:ext uri="{FF2B5EF4-FFF2-40B4-BE49-F238E27FC236}">
                <a16:creationId xmlns:a16="http://schemas.microsoft.com/office/drawing/2014/main" id="{742F8CD7-9040-4A4D-95A6-86FC808612C8}"/>
              </a:ext>
            </a:extLst>
          </p:cNvPr>
          <p:cNvGraphicFramePr>
            <a:graphicFrameLocks noGrp="1"/>
          </p:cNvGraphicFramePr>
          <p:nvPr>
            <p:ph idx="1"/>
            <p:extLst>
              <p:ext uri="{D42A27DB-BD31-4B8C-83A1-F6EECF244321}">
                <p14:modId xmlns:p14="http://schemas.microsoft.com/office/powerpoint/2010/main" val="2372386241"/>
              </p:ext>
            </p:extLst>
          </p:nvPr>
        </p:nvGraphicFramePr>
        <p:xfrm>
          <a:off x="1141412" y="2679791"/>
          <a:ext cx="9905999" cy="354171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Recorded Sound">
            <a:hlinkClick r:id="" action="ppaction://media"/>
            <a:extLst>
              <a:ext uri="{FF2B5EF4-FFF2-40B4-BE49-F238E27FC236}">
                <a16:creationId xmlns:a16="http://schemas.microsoft.com/office/drawing/2014/main" id="{E456FF65-16A8-405B-B215-921F545243F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79559" y="5933281"/>
            <a:ext cx="487363" cy="487363"/>
          </a:xfrm>
          <a:prstGeom prst="rect">
            <a:avLst/>
          </a:prstGeom>
        </p:spPr>
      </p:pic>
      <p:sp>
        <p:nvSpPr>
          <p:cNvPr id="9" name="TextBox 8">
            <a:extLst>
              <a:ext uri="{FF2B5EF4-FFF2-40B4-BE49-F238E27FC236}">
                <a16:creationId xmlns:a16="http://schemas.microsoft.com/office/drawing/2014/main" id="{65FE3292-A29E-4CEC-BD58-F0BF1AAD41F7}"/>
              </a:ext>
            </a:extLst>
          </p:cNvPr>
          <p:cNvSpPr txBox="1"/>
          <p:nvPr/>
        </p:nvSpPr>
        <p:spPr>
          <a:xfrm>
            <a:off x="1175055" y="1541184"/>
            <a:ext cx="10104504" cy="1015663"/>
          </a:xfrm>
          <a:prstGeom prst="rect">
            <a:avLst/>
          </a:prstGeom>
          <a:noFill/>
        </p:spPr>
        <p:txBody>
          <a:bodyPr wrap="square">
            <a:spAutoFit/>
          </a:bodyPr>
          <a:lstStyle/>
          <a:p>
            <a:r>
              <a:rPr lang="en-US" sz="2000" b="1" dirty="0">
                <a:latin typeface="Times New Roman" panose="02020603050405020304" pitchFamily="18" charset="0"/>
                <a:cs typeface="Times New Roman" panose="02020603050405020304" pitchFamily="18" charset="0"/>
              </a:rPr>
              <a:t>Spinal cord injuries are due to a mechanical force disrupting either neurologic tissue or its vascular supply.  It can be caused by the primary injury or the secondary injury which may be edema or vascular injury.</a:t>
            </a:r>
          </a:p>
        </p:txBody>
      </p:sp>
    </p:spTree>
    <p:extLst>
      <p:ext uri="{BB962C8B-B14F-4D97-AF65-F5344CB8AC3E}">
        <p14:creationId xmlns:p14="http://schemas.microsoft.com/office/powerpoint/2010/main" val="3807957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0D6E-14BC-4322-A281-661A168098BD}"/>
              </a:ext>
            </a:extLst>
          </p:cNvPr>
          <p:cNvSpPr>
            <a:spLocks noGrp="1"/>
          </p:cNvSpPr>
          <p:nvPr>
            <p:ph type="title"/>
          </p:nvPr>
        </p:nvSpPr>
        <p:spPr>
          <a:xfrm>
            <a:off x="1066800" y="46037"/>
            <a:ext cx="10058400" cy="1325563"/>
          </a:xfrm>
        </p:spPr>
        <p:txBody>
          <a:bodyPr/>
          <a:lstStyle/>
          <a:p>
            <a:pPr algn="ctr"/>
            <a:r>
              <a:rPr lang="en-US" b="1" dirty="0">
                <a:solidFill>
                  <a:srgbClr val="FFFF00"/>
                </a:solidFill>
                <a:latin typeface="Times New Roman" panose="02020603050405020304" pitchFamily="18" charset="0"/>
                <a:cs typeface="Times New Roman" panose="02020603050405020304" pitchFamily="18" charset="0"/>
              </a:rPr>
              <a:t>Clinical Manifestations</a:t>
            </a:r>
            <a:r>
              <a:rPr lang="en-US" dirty="0"/>
              <a:t> </a:t>
            </a:r>
          </a:p>
        </p:txBody>
      </p:sp>
      <p:sp>
        <p:nvSpPr>
          <p:cNvPr id="3" name="Content Placeholder 2">
            <a:extLst>
              <a:ext uri="{FF2B5EF4-FFF2-40B4-BE49-F238E27FC236}">
                <a16:creationId xmlns:a16="http://schemas.microsoft.com/office/drawing/2014/main" id="{615B6290-557C-40D1-B44A-0D428AC05E11}"/>
              </a:ext>
            </a:extLst>
          </p:cNvPr>
          <p:cNvSpPr>
            <a:spLocks noGrp="1"/>
          </p:cNvSpPr>
          <p:nvPr>
            <p:ph idx="1"/>
          </p:nvPr>
        </p:nvSpPr>
        <p:spPr>
          <a:xfrm>
            <a:off x="791452" y="1356852"/>
            <a:ext cx="4154129" cy="4303918"/>
          </a:xfrm>
        </p:spPr>
        <p:txBody>
          <a:bodyPr/>
          <a:lstStyle/>
          <a:p>
            <a:r>
              <a:rPr lang="en-US" dirty="0">
                <a:latin typeface="Times New Roman" panose="02020603050405020304" pitchFamily="18" charset="0"/>
                <a:cs typeface="Times New Roman" panose="02020603050405020304" pitchFamily="18" charset="0"/>
              </a:rPr>
              <a:t>Patient has no reflexes/spasms below level of spinal cord injury (SCI) at this time.</a:t>
            </a:r>
          </a:p>
          <a:p>
            <a:r>
              <a:rPr lang="en-US" dirty="0">
                <a:latin typeface="Times New Roman" panose="02020603050405020304" pitchFamily="18" charset="0"/>
                <a:cs typeface="Times New Roman" panose="02020603050405020304" pitchFamily="18" charset="0"/>
              </a:rPr>
              <a:t>Unable to determine extent of permanent damage due to spinal shock.</a:t>
            </a:r>
          </a:p>
          <a:p>
            <a:r>
              <a:rPr lang="en-US" dirty="0">
                <a:latin typeface="Times New Roman" panose="02020603050405020304" pitchFamily="18" charset="0"/>
                <a:cs typeface="Times New Roman" panose="02020603050405020304" pitchFamily="18" charset="0"/>
              </a:rPr>
              <a:t>Unable to assess pain or sensation below level of SCI due to sedation.</a:t>
            </a:r>
          </a:p>
          <a:p>
            <a:endParaRPr lang="en-US" dirty="0"/>
          </a:p>
          <a:p>
            <a:endParaRPr lang="en-US" dirty="0"/>
          </a:p>
          <a:p>
            <a:endParaRPr lang="en-US" dirty="0"/>
          </a:p>
          <a:p>
            <a:endParaRPr lang="en-US" dirty="0"/>
          </a:p>
        </p:txBody>
      </p:sp>
      <p:pic>
        <p:nvPicPr>
          <p:cNvPr id="1026" name="Picture 2" descr="See the source image">
            <a:extLst>
              <a:ext uri="{FF2B5EF4-FFF2-40B4-BE49-F238E27FC236}">
                <a16:creationId xmlns:a16="http://schemas.microsoft.com/office/drawing/2014/main" id="{C902278F-ECA0-40F5-8FA4-98142D22E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5495" y="1356852"/>
            <a:ext cx="6182272" cy="5136023"/>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9874201B-EAB0-45A5-974A-B9EE058A67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76835" y="6093095"/>
            <a:ext cx="487363" cy="487363"/>
          </a:xfrm>
          <a:prstGeom prst="rect">
            <a:avLst/>
          </a:prstGeom>
        </p:spPr>
      </p:pic>
    </p:spTree>
    <p:extLst>
      <p:ext uri="{BB962C8B-B14F-4D97-AF65-F5344CB8AC3E}">
        <p14:creationId xmlns:p14="http://schemas.microsoft.com/office/powerpoint/2010/main" val="361206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01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8000"/>
                <a:hueMod val="94000"/>
                <a:satMod val="148000"/>
                <a:lumMod val="150000"/>
              </a:schemeClr>
            </a:gs>
            <a:gs pos="100000">
              <a:schemeClr val="bg2">
                <a:shade val="92000"/>
                <a:hueMod val="104000"/>
                <a:satMod val="140000"/>
                <a:lumMod val="68000"/>
              </a:schemeClr>
            </a:gs>
          </a:gsLst>
          <a:lin ang="504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78A47D-4F17-40FE-AB70-7AF78A9575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400" y="-14287"/>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85BE3A7E-6A3F-401E-A025-BBB8FDB8DD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4288" y="0"/>
            <a:ext cx="1220788" cy="6858001"/>
            <a:chOff x="-14288" y="0"/>
            <a:chExt cx="1220788" cy="6858001"/>
          </a:xfrm>
          <a:solidFill>
            <a:schemeClr val="tx1">
              <a:alpha val="60000"/>
            </a:schemeClr>
          </a:solidFill>
        </p:grpSpPr>
        <p:sp>
          <p:nvSpPr>
            <p:cNvPr id="11" name="Rectangle 5">
              <a:extLst>
                <a:ext uri="{FF2B5EF4-FFF2-40B4-BE49-F238E27FC236}">
                  <a16:creationId xmlns:a16="http://schemas.microsoft.com/office/drawing/2014/main" id="{41EE9036-817C-476C-BD59-B5184F9A3E3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4300" y="4763"/>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12" name="Freeform 6">
              <a:extLst>
                <a:ext uri="{FF2B5EF4-FFF2-40B4-BE49-F238E27FC236}">
                  <a16:creationId xmlns:a16="http://schemas.microsoft.com/office/drawing/2014/main" id="{F098087A-B4E4-4300-A841-44988BD88E2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3" name="Freeform 7">
              <a:extLst>
                <a:ext uri="{FF2B5EF4-FFF2-40B4-BE49-F238E27FC236}">
                  <a16:creationId xmlns:a16="http://schemas.microsoft.com/office/drawing/2014/main" id="{F5BD5F4B-A39C-4DF9-84E4-A4D33F30E6E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4" name="Freeform 8">
              <a:extLst>
                <a:ext uri="{FF2B5EF4-FFF2-40B4-BE49-F238E27FC236}">
                  <a16:creationId xmlns:a16="http://schemas.microsoft.com/office/drawing/2014/main" id="{D7FA9858-BFA0-4D5B-AF72-B1B65EB069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5" name="Freeform 9">
              <a:extLst>
                <a:ext uri="{FF2B5EF4-FFF2-40B4-BE49-F238E27FC236}">
                  <a16:creationId xmlns:a16="http://schemas.microsoft.com/office/drawing/2014/main" id="{A508A5F3-AFE0-4750-A9C2-B51A514FFC4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6" name="Freeform 10">
              <a:extLst>
                <a:ext uri="{FF2B5EF4-FFF2-40B4-BE49-F238E27FC236}">
                  <a16:creationId xmlns:a16="http://schemas.microsoft.com/office/drawing/2014/main" id="{92B4AAEB-ABF4-42A7-BE52-0B442190D1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7" name="Freeform 11">
              <a:extLst>
                <a:ext uri="{FF2B5EF4-FFF2-40B4-BE49-F238E27FC236}">
                  <a16:creationId xmlns:a16="http://schemas.microsoft.com/office/drawing/2014/main" id="{3767C370-4A42-4376-8CAE-606C4BC8F4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8" name="Freeform 12">
              <a:extLst>
                <a:ext uri="{FF2B5EF4-FFF2-40B4-BE49-F238E27FC236}">
                  <a16:creationId xmlns:a16="http://schemas.microsoft.com/office/drawing/2014/main" id="{36205F53-9C95-4954-B97C-1625BB8A350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19" name="Freeform 13">
              <a:extLst>
                <a:ext uri="{FF2B5EF4-FFF2-40B4-BE49-F238E27FC236}">
                  <a16:creationId xmlns:a16="http://schemas.microsoft.com/office/drawing/2014/main" id="{DC80B58E-3469-43E9-96FC-D747B698303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0" name="Freeform 14">
              <a:extLst>
                <a:ext uri="{FF2B5EF4-FFF2-40B4-BE49-F238E27FC236}">
                  <a16:creationId xmlns:a16="http://schemas.microsoft.com/office/drawing/2014/main" id="{E17A4ED2-DDD7-4B4D-A39C-9B0121C886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1" name="Freeform 15">
              <a:extLst>
                <a:ext uri="{FF2B5EF4-FFF2-40B4-BE49-F238E27FC236}">
                  <a16:creationId xmlns:a16="http://schemas.microsoft.com/office/drawing/2014/main" id="{A2C14A85-E7A9-4E1D-809F-20F5CFA788B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2" name="Line 16">
              <a:extLst>
                <a:ext uri="{FF2B5EF4-FFF2-40B4-BE49-F238E27FC236}">
                  <a16:creationId xmlns:a16="http://schemas.microsoft.com/office/drawing/2014/main" id="{F3D51E32-9399-4B7F-8D91-BF9A068B834B}"/>
                </a:ext>
                <a:ext uri="{C183D7F6-B498-43B3-948B-1728B52AA6E4}">
                  <adec:decorative xmlns:adec="http://schemas.microsoft.com/office/drawing/2017/decorative" val="1"/>
                </a:ext>
              </a:extLst>
            </p:cNvPr>
            <p:cNvSpPr>
              <a:spLocks noChangeShapeType="1"/>
            </p:cNvSpPr>
            <p:nvPr>
              <p:extLst>
                <p:ext uri="{386F3935-93C4-4BCD-93E2-E3B085C9AB24}">
                  <p16:designElem xmlns:p16="http://schemas.microsoft.com/office/powerpoint/2015/main" val="1"/>
                </p:ext>
              </p:extLst>
            </p:nvPr>
          </p:nvSpPr>
          <p:spPr bwMode="auto">
            <a:xfrm>
              <a:off x="-4763" y="9525"/>
              <a:ext cx="0" cy="0"/>
            </a:xfrm>
            <a:prstGeom prst="line">
              <a:avLst/>
            </a:prstGeom>
            <a:grpFill/>
            <a:ln w="15" cap="flat">
              <a:solidFill>
                <a:srgbClr val="FFFFFF"/>
              </a:solidFill>
              <a:prstDash val="solid"/>
              <a:miter lim="800000"/>
              <a:headEnd/>
              <a:tailEnd/>
            </a:ln>
          </p:spPr>
        </p:sp>
        <p:sp>
          <p:nvSpPr>
            <p:cNvPr id="23" name="Freeform 17">
              <a:extLst>
                <a:ext uri="{FF2B5EF4-FFF2-40B4-BE49-F238E27FC236}">
                  <a16:creationId xmlns:a16="http://schemas.microsoft.com/office/drawing/2014/main" id="{9969F9D2-502D-4C1D-ABA5-02B1BF2A00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4" name="Freeform 18">
              <a:extLst>
                <a:ext uri="{FF2B5EF4-FFF2-40B4-BE49-F238E27FC236}">
                  <a16:creationId xmlns:a16="http://schemas.microsoft.com/office/drawing/2014/main" id="{4AE555C6-5623-478A-BF35-63E9929A3A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5" name="Freeform 19">
              <a:extLst>
                <a:ext uri="{FF2B5EF4-FFF2-40B4-BE49-F238E27FC236}">
                  <a16:creationId xmlns:a16="http://schemas.microsoft.com/office/drawing/2014/main" id="{A3D3AED4-A69E-4301-9BB4-436DC5F0C9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6" name="Freeform 20">
              <a:extLst>
                <a:ext uri="{FF2B5EF4-FFF2-40B4-BE49-F238E27FC236}">
                  <a16:creationId xmlns:a16="http://schemas.microsoft.com/office/drawing/2014/main" id="{C3B8082C-2D81-48D7-8B45-85B7C892963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7" name="Rectangle 21">
              <a:extLst>
                <a:ext uri="{FF2B5EF4-FFF2-40B4-BE49-F238E27FC236}">
                  <a16:creationId xmlns:a16="http://schemas.microsoft.com/office/drawing/2014/main" id="{9AD35461-BA86-408B-8A29-244EB2F2FB55}"/>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33350" y="4662488"/>
              <a:ext cx="23813" cy="2181225"/>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sp>
          <p:nvSpPr>
            <p:cNvPr id="28" name="Freeform 22">
              <a:extLst>
                <a:ext uri="{FF2B5EF4-FFF2-40B4-BE49-F238E27FC236}">
                  <a16:creationId xmlns:a16="http://schemas.microsoft.com/office/drawing/2014/main" id="{F238E495-B6C6-4857-899B-CDD5848312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29" name="Freeform 23">
              <a:extLst>
                <a:ext uri="{FF2B5EF4-FFF2-40B4-BE49-F238E27FC236}">
                  <a16:creationId xmlns:a16="http://schemas.microsoft.com/office/drawing/2014/main" id="{E20A751E-054C-4EC2-8DA3-0EC923A6588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0" name="Freeform 24">
              <a:extLst>
                <a:ext uri="{FF2B5EF4-FFF2-40B4-BE49-F238E27FC236}">
                  <a16:creationId xmlns:a16="http://schemas.microsoft.com/office/drawing/2014/main" id="{B6E8E701-3D21-4E5C-AB6E-9A7404697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1" name="Freeform 25">
              <a:extLst>
                <a:ext uri="{FF2B5EF4-FFF2-40B4-BE49-F238E27FC236}">
                  <a16:creationId xmlns:a16="http://schemas.microsoft.com/office/drawing/2014/main" id="{431BDA41-D09D-4984-B888-756F5F81B49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2" name="Freeform 26">
              <a:extLst>
                <a:ext uri="{FF2B5EF4-FFF2-40B4-BE49-F238E27FC236}">
                  <a16:creationId xmlns:a16="http://schemas.microsoft.com/office/drawing/2014/main" id="{0DC943D2-20E4-4C00-82D2-D405A7C00B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3" name="Freeform 27">
              <a:extLst>
                <a:ext uri="{FF2B5EF4-FFF2-40B4-BE49-F238E27FC236}">
                  <a16:creationId xmlns:a16="http://schemas.microsoft.com/office/drawing/2014/main" id="{4BC34A74-80A2-4DE1-8ADC-BBD170903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4" name="Freeform 28">
              <a:extLst>
                <a:ext uri="{FF2B5EF4-FFF2-40B4-BE49-F238E27FC236}">
                  <a16:creationId xmlns:a16="http://schemas.microsoft.com/office/drawing/2014/main" id="{C6C3CA25-431F-4E26-952D-4AA9C4C725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5" name="Freeform 29">
              <a:extLst>
                <a:ext uri="{FF2B5EF4-FFF2-40B4-BE49-F238E27FC236}">
                  <a16:creationId xmlns:a16="http://schemas.microsoft.com/office/drawing/2014/main" id="{776D1836-82AE-40EF-9829-C6B8D2CF025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6" name="Freeform 30">
              <a:extLst>
                <a:ext uri="{FF2B5EF4-FFF2-40B4-BE49-F238E27FC236}">
                  <a16:creationId xmlns:a16="http://schemas.microsoft.com/office/drawing/2014/main" id="{9A8E397E-ADF9-45C1-98F4-3F5A86378B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37" name="Freeform 31">
              <a:extLst>
                <a:ext uri="{FF2B5EF4-FFF2-40B4-BE49-F238E27FC236}">
                  <a16:creationId xmlns:a16="http://schemas.microsoft.com/office/drawing/2014/main" id="{DE07CFD9-357F-40BC-A792-CE874BFE50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grpSp>
      <p:sp>
        <p:nvSpPr>
          <p:cNvPr id="2" name="Title 1">
            <a:extLst>
              <a:ext uri="{FF2B5EF4-FFF2-40B4-BE49-F238E27FC236}">
                <a16:creationId xmlns:a16="http://schemas.microsoft.com/office/drawing/2014/main" id="{AD83CD2E-D202-4876-AE77-E77EEF3EE091}"/>
              </a:ext>
            </a:extLst>
          </p:cNvPr>
          <p:cNvSpPr>
            <a:spLocks noGrp="1"/>
          </p:cNvSpPr>
          <p:nvPr>
            <p:ph type="title"/>
          </p:nvPr>
        </p:nvSpPr>
        <p:spPr>
          <a:xfrm>
            <a:off x="1204912" y="723615"/>
            <a:ext cx="2869416" cy="4708528"/>
          </a:xfrm>
        </p:spPr>
        <p:txBody>
          <a:bodyPr>
            <a:normAutofit/>
          </a:bodyPr>
          <a:lstStyle/>
          <a:p>
            <a:pPr algn="ctr"/>
            <a:r>
              <a:rPr lang="en-US" sz="3100" b="1" dirty="0">
                <a:solidFill>
                  <a:srgbClr val="FFFF00"/>
                </a:solidFill>
                <a:latin typeface="Times New Roman" panose="02020603050405020304" pitchFamily="18" charset="0"/>
                <a:cs typeface="Times New Roman" panose="02020603050405020304" pitchFamily="18" charset="0"/>
              </a:rPr>
              <a:t>Clinical Practice Guidelines</a:t>
            </a:r>
          </a:p>
        </p:txBody>
      </p:sp>
      <p:cxnSp>
        <p:nvCxnSpPr>
          <p:cNvPr id="39" name="Straight Connector 38">
            <a:extLst>
              <a:ext uri="{FF2B5EF4-FFF2-40B4-BE49-F238E27FC236}">
                <a16:creationId xmlns:a16="http://schemas.microsoft.com/office/drawing/2014/main" id="{085ECEC0-FF5D-4348-92C7-1EA7C61E770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1454684"/>
            <a:ext cx="0" cy="3649129"/>
          </a:xfrm>
          <a:prstGeom prst="line">
            <a:avLst/>
          </a:prstGeom>
          <a:ln w="25400">
            <a:solidFill>
              <a:schemeClr val="tx1">
                <a:alpha val="70000"/>
              </a:schemeClr>
            </a:solidFill>
          </a:ln>
        </p:spPr>
        <p:style>
          <a:lnRef idx="1">
            <a:schemeClr val="accent1"/>
          </a:lnRef>
          <a:fillRef idx="0">
            <a:schemeClr val="accent1"/>
          </a:fillRef>
          <a:effectRef idx="0">
            <a:schemeClr val="accent1"/>
          </a:effectRef>
          <a:fontRef idx="minor">
            <a:schemeClr val="tx1"/>
          </a:fontRef>
        </p:style>
      </p:cxnSp>
      <p:sp>
        <p:nvSpPr>
          <p:cNvPr id="38" name="Content Placeholder 2">
            <a:extLst>
              <a:ext uri="{FF2B5EF4-FFF2-40B4-BE49-F238E27FC236}">
                <a16:creationId xmlns:a16="http://schemas.microsoft.com/office/drawing/2014/main" id="{A4859719-1DDB-4F47-950E-693FC1B20B95}"/>
              </a:ext>
            </a:extLst>
          </p:cNvPr>
          <p:cNvSpPr>
            <a:spLocks noGrp="1"/>
          </p:cNvSpPr>
          <p:nvPr>
            <p:ph idx="1"/>
          </p:nvPr>
        </p:nvSpPr>
        <p:spPr>
          <a:xfrm>
            <a:off x="5139147" y="302496"/>
            <a:ext cx="6034871" cy="5914949"/>
          </a:xfrm>
        </p:spPr>
        <p:txBody>
          <a:bodyPr anchor="ctr">
            <a:noAutofit/>
          </a:bodyPr>
          <a:lstStyle/>
          <a:p>
            <a:pPr>
              <a:lnSpc>
                <a:spcPct val="110000"/>
              </a:lnSpc>
              <a:tabLst>
                <a:tab pos="1828800" algn="l"/>
              </a:tabLst>
            </a:pPr>
            <a:r>
              <a:rPr lang="en-US" sz="1600" b="1" dirty="0">
                <a:latin typeface="Times New Roman" panose="02020603050405020304" pitchFamily="18" charset="0"/>
                <a:cs typeface="Times New Roman" panose="02020603050405020304" pitchFamily="18" charset="0"/>
              </a:rPr>
              <a:t>Timing of Surgical Decompression</a:t>
            </a: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Early surgery ≤ 24 hours after injury</a:t>
            </a:r>
          </a:p>
          <a:p>
            <a:pPr>
              <a:lnSpc>
                <a:spcPct val="110000"/>
              </a:lnSpc>
              <a:tabLst>
                <a:tab pos="1828800" algn="l"/>
              </a:tabLst>
            </a:pPr>
            <a:r>
              <a:rPr lang="en-US" sz="1600" b="1" dirty="0">
                <a:latin typeface="Times New Roman" panose="02020603050405020304" pitchFamily="18" charset="0"/>
                <a:cs typeface="Times New Roman" panose="02020603050405020304" pitchFamily="18" charset="0"/>
              </a:rPr>
              <a:t>Methylprednisolone Sodium Succinate</a:t>
            </a:r>
            <a:endParaRPr lang="en-US" sz="1600" dirty="0">
              <a:latin typeface="Times New Roman" panose="02020603050405020304" pitchFamily="18" charset="0"/>
              <a:cs typeface="Times New Roman" panose="02020603050405020304" pitchFamily="18" charset="0"/>
            </a:endParaRP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Patients presenting:</a:t>
            </a:r>
          </a:p>
          <a:p>
            <a:pPr lvl="2">
              <a:lnSpc>
                <a:spcPct val="110000"/>
              </a:lnSpc>
              <a:tabLst>
                <a:tab pos="1828800" algn="l"/>
              </a:tabLst>
            </a:pPr>
            <a:r>
              <a:rPr lang="en-US" sz="1600" dirty="0">
                <a:latin typeface="Times New Roman" panose="02020603050405020304" pitchFamily="18" charset="0"/>
                <a:cs typeface="Times New Roman" panose="02020603050405020304" pitchFamily="18" charset="0"/>
              </a:rPr>
              <a:t>8 hours after injury: no 24 hour infusion</a:t>
            </a:r>
          </a:p>
          <a:p>
            <a:pPr lvl="2">
              <a:lnSpc>
                <a:spcPct val="110000"/>
              </a:lnSpc>
              <a:tabLst>
                <a:tab pos="1828800" algn="l"/>
              </a:tabLst>
            </a:pPr>
            <a:r>
              <a:rPr lang="en-US" sz="1600" dirty="0">
                <a:latin typeface="Times New Roman" panose="02020603050405020304" pitchFamily="18" charset="0"/>
                <a:cs typeface="Times New Roman" panose="02020603050405020304" pitchFamily="18" charset="0"/>
              </a:rPr>
              <a:t>Within 8 hours of injury: give a 24 hour infusion</a:t>
            </a:r>
          </a:p>
          <a:p>
            <a:pPr lvl="2">
              <a:lnSpc>
                <a:spcPct val="110000"/>
              </a:lnSpc>
              <a:tabLst>
                <a:tab pos="1828800" algn="l"/>
              </a:tabLst>
            </a:pPr>
            <a:r>
              <a:rPr lang="en-US" sz="1600" dirty="0">
                <a:latin typeface="Times New Roman" panose="02020603050405020304" pitchFamily="18" charset="0"/>
                <a:cs typeface="Times New Roman" panose="02020603050405020304" pitchFamily="18" charset="0"/>
              </a:rPr>
              <a:t>DO NOT offer 48 hour infusion at all</a:t>
            </a:r>
          </a:p>
          <a:p>
            <a:pPr>
              <a:lnSpc>
                <a:spcPct val="110000"/>
              </a:lnSpc>
              <a:tabLst>
                <a:tab pos="1828800" algn="l"/>
              </a:tabLst>
            </a:pPr>
            <a:r>
              <a:rPr lang="en-US" sz="1600" b="1" dirty="0">
                <a:latin typeface="Times New Roman" panose="02020603050405020304" pitchFamily="18" charset="0"/>
                <a:cs typeface="Times New Roman" panose="02020603050405020304" pitchFamily="18" charset="0"/>
              </a:rPr>
              <a:t>Role of MRI</a:t>
            </a: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Should be used to improve clinical decision-making</a:t>
            </a:r>
          </a:p>
          <a:p>
            <a:pPr>
              <a:lnSpc>
                <a:spcPct val="110000"/>
              </a:lnSpc>
              <a:tabLst>
                <a:tab pos="1828800" algn="l"/>
              </a:tabLst>
            </a:pPr>
            <a:r>
              <a:rPr lang="en-US" sz="1600" b="1" dirty="0">
                <a:latin typeface="Times New Roman" panose="02020603050405020304" pitchFamily="18" charset="0"/>
                <a:cs typeface="Times New Roman" panose="02020603050405020304" pitchFamily="18" charset="0"/>
              </a:rPr>
              <a:t>Type and Timing of Rehab</a:t>
            </a:r>
            <a:endParaRPr lang="en-US" sz="1600" dirty="0">
              <a:latin typeface="Times New Roman" panose="02020603050405020304" pitchFamily="18" charset="0"/>
              <a:cs typeface="Times New Roman" panose="02020603050405020304" pitchFamily="18" charset="0"/>
            </a:endParaRP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offer once patient medically stable and able to tolerated intensity of rehab schedule</a:t>
            </a: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Body-weight supported treadmill training</a:t>
            </a: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Functional electrical therapy for improvement of hand and upper extremity function</a:t>
            </a:r>
          </a:p>
          <a:p>
            <a:pPr lvl="1">
              <a:lnSpc>
                <a:spcPct val="110000"/>
              </a:lnSpc>
              <a:tabLst>
                <a:tab pos="1828800" algn="l"/>
              </a:tabLst>
            </a:pPr>
            <a:r>
              <a:rPr lang="en-US" sz="1600" dirty="0">
                <a:latin typeface="Times New Roman" panose="02020603050405020304" pitchFamily="18" charset="0"/>
                <a:cs typeface="Times New Roman" panose="02020603050405020304" pitchFamily="18" charset="0"/>
              </a:rPr>
              <a:t>DO NOT SUGGEST: unsupported sitting therapy other than what is typically offered in rehab therapy</a:t>
            </a:r>
          </a:p>
        </p:txBody>
      </p:sp>
      <p:grpSp>
        <p:nvGrpSpPr>
          <p:cNvPr id="41" name="Group 40">
            <a:extLst>
              <a:ext uri="{FF2B5EF4-FFF2-40B4-BE49-F238E27FC236}">
                <a16:creationId xmlns:a16="http://schemas.microsoft.com/office/drawing/2014/main" id="{F4E035BE-9FF4-43D3-BC25-CF582D7FF8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364912" y="0"/>
            <a:ext cx="674688" cy="6848476"/>
            <a:chOff x="11364912" y="0"/>
            <a:chExt cx="674688" cy="6848476"/>
          </a:xfrm>
          <a:solidFill>
            <a:schemeClr val="tx1">
              <a:alpha val="60000"/>
            </a:schemeClr>
          </a:solidFill>
        </p:grpSpPr>
        <p:sp>
          <p:nvSpPr>
            <p:cNvPr id="42" name="Freeform 32">
              <a:extLst>
                <a:ext uri="{FF2B5EF4-FFF2-40B4-BE49-F238E27FC236}">
                  <a16:creationId xmlns:a16="http://schemas.microsoft.com/office/drawing/2014/main" id="{F98BCEB2-EC20-4E84-A994-0AC37292C8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3" name="Freeform 33">
              <a:extLst>
                <a:ext uri="{FF2B5EF4-FFF2-40B4-BE49-F238E27FC236}">
                  <a16:creationId xmlns:a16="http://schemas.microsoft.com/office/drawing/2014/main" id="{7A2E1821-AEDF-417E-9F17-83379E9C09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4" name="Freeform 34">
              <a:extLst>
                <a:ext uri="{FF2B5EF4-FFF2-40B4-BE49-F238E27FC236}">
                  <a16:creationId xmlns:a16="http://schemas.microsoft.com/office/drawing/2014/main" id="{CB3734E2-8292-4B47-B6AB-0E5A058DE95A}"/>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5" name="Freeform 35">
              <a:extLst>
                <a:ext uri="{FF2B5EF4-FFF2-40B4-BE49-F238E27FC236}">
                  <a16:creationId xmlns:a16="http://schemas.microsoft.com/office/drawing/2014/main" id="{A0B09C51-29AB-45C0-B707-CCFB9DF280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6" name="Freeform 36">
              <a:extLst>
                <a:ext uri="{FF2B5EF4-FFF2-40B4-BE49-F238E27FC236}">
                  <a16:creationId xmlns:a16="http://schemas.microsoft.com/office/drawing/2014/main" id="{510C0CED-AE1B-45AE-B5E1-57521E589D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7" name="Freeform 37">
              <a:extLst>
                <a:ext uri="{FF2B5EF4-FFF2-40B4-BE49-F238E27FC236}">
                  <a16:creationId xmlns:a16="http://schemas.microsoft.com/office/drawing/2014/main" id="{591F2327-4B45-41AA-B41C-7404B6A1E4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8" name="Freeform 38">
              <a:extLst>
                <a:ext uri="{FF2B5EF4-FFF2-40B4-BE49-F238E27FC236}">
                  <a16:creationId xmlns:a16="http://schemas.microsoft.com/office/drawing/2014/main" id="{5A63224C-41A0-42C0-96F6-0B2BE99A13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49" name="Freeform 39">
              <a:extLst>
                <a:ext uri="{FF2B5EF4-FFF2-40B4-BE49-F238E27FC236}">
                  <a16:creationId xmlns:a16="http://schemas.microsoft.com/office/drawing/2014/main" id="{A7C00B9F-C253-4776-9935-EC02254A4F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0" name="Freeform 40">
              <a:extLst>
                <a:ext uri="{FF2B5EF4-FFF2-40B4-BE49-F238E27FC236}">
                  <a16:creationId xmlns:a16="http://schemas.microsoft.com/office/drawing/2014/main" id="{5062D4AA-13F3-4064-8440-FFE8562D854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p>
        <p:sp>
          <p:nvSpPr>
            <p:cNvPr id="51" name="Rectangle 41">
              <a:extLst>
                <a:ext uri="{FF2B5EF4-FFF2-40B4-BE49-F238E27FC236}">
                  <a16:creationId xmlns:a16="http://schemas.microsoft.com/office/drawing/2014/main" id="{3E143B27-CB82-440B-879B-D25C1891C19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39587" y="6596063"/>
              <a:ext cx="23813" cy="252413"/>
            </a:xfrm>
            <a:prstGeom prst="rect">
              <a:avLst/>
            </a:prstGeom>
            <a:grpFill/>
            <a:ln>
              <a:noFill/>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miter lim="800000"/>
                  <a:headEnd/>
                  <a:tailEnd/>
                </a14:hiddenLine>
              </a:ext>
            </a:extLst>
          </p:spPr>
        </p:sp>
      </p:grpSp>
      <p:pic>
        <p:nvPicPr>
          <p:cNvPr id="40" name="Audio 39">
            <a:hlinkClick r:id="" action="ppaction://media"/>
            <a:extLst>
              <a:ext uri="{FF2B5EF4-FFF2-40B4-BE49-F238E27FC236}">
                <a16:creationId xmlns:a16="http://schemas.microsoft.com/office/drawing/2014/main" id="{254CB44E-E3CF-4665-8ED3-EEC0E5B5BA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74985702"/>
      </p:ext>
    </p:extLst>
  </p:cSld>
  <p:clrMapOvr>
    <a:masterClrMapping/>
  </p:clrMapOvr>
  <mc:AlternateContent xmlns:mc="http://schemas.openxmlformats.org/markup-compatibility/2006" xmlns:p14="http://schemas.microsoft.com/office/powerpoint/2010/main">
    <mc:Choice Requires="p14">
      <p:transition spd="slow" p14:dur="2000" advTm="101884"/>
    </mc:Choice>
    <mc:Fallback xmlns="">
      <p:transition spd="slow" advTm="101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56387" y="211768"/>
            <a:ext cx="9144000" cy="821848"/>
          </a:xfrm>
        </p:spPr>
        <p:txBody>
          <a:bodyPr>
            <a:normAutofit/>
          </a:bodyPr>
          <a:lstStyle/>
          <a:p>
            <a:r>
              <a:rPr lang="en-US" sz="3400" b="1" dirty="0">
                <a:solidFill>
                  <a:srgbClr val="FFFF00"/>
                </a:solidFill>
                <a:latin typeface="Times New Roman"/>
                <a:cs typeface="Calibri Light"/>
              </a:rPr>
              <a:t>Medical and Collaborative Orders</a:t>
            </a:r>
            <a:endParaRPr lang="en-US" sz="3400" b="1" dirty="0">
              <a:solidFill>
                <a:srgbClr val="FFFF00"/>
              </a:solidFill>
              <a:latin typeface="Times New Roman"/>
              <a:cs typeface="Times New Roman"/>
            </a:endParaRPr>
          </a:p>
        </p:txBody>
      </p:sp>
      <p:sp>
        <p:nvSpPr>
          <p:cNvPr id="5" name="TextBox 4">
            <a:extLst>
              <a:ext uri="{FF2B5EF4-FFF2-40B4-BE49-F238E27FC236}">
                <a16:creationId xmlns:a16="http://schemas.microsoft.com/office/drawing/2014/main" id="{5C31AAB7-A964-4E83-91CC-42D9D00063E6}"/>
              </a:ext>
            </a:extLst>
          </p:cNvPr>
          <p:cNvSpPr txBox="1"/>
          <p:nvPr/>
        </p:nvSpPr>
        <p:spPr>
          <a:xfrm>
            <a:off x="8276734" y="5863472"/>
            <a:ext cx="3199193" cy="584775"/>
          </a:xfrm>
          <a:prstGeom prst="rect">
            <a:avLst/>
          </a:prstGeom>
          <a:noFill/>
        </p:spPr>
        <p:txBody>
          <a:bodyPr wrap="square" rtlCol="0">
            <a:spAutoFit/>
          </a:bodyPr>
          <a:lstStyle/>
          <a:p>
            <a:r>
              <a:rPr lang="fr-FR" dirty="0">
                <a:latin typeface="Times New Roman" panose="02020603050405020304" pitchFamily="18" charset="0"/>
                <a:cs typeface="Times New Roman" panose="02020603050405020304" pitchFamily="18" charset="0"/>
              </a:rPr>
              <a:t>(</a:t>
            </a:r>
            <a:r>
              <a:rPr lang="fr-FR" sz="1400" dirty="0">
                <a:latin typeface="Times New Roman" panose="02020603050405020304" pitchFamily="18" charset="0"/>
                <a:cs typeface="Times New Roman" panose="02020603050405020304" pitchFamily="18" charset="0"/>
              </a:rPr>
              <a:t>K. Dubois NP, </a:t>
            </a:r>
            <a:r>
              <a:rPr lang="fr-FR" sz="1400" dirty="0" err="1">
                <a:latin typeface="Times New Roman" panose="02020603050405020304" pitchFamily="18" charset="0"/>
                <a:cs typeface="Times New Roman" panose="02020603050405020304" pitchFamily="18" charset="0"/>
              </a:rPr>
              <a:t>personal</a:t>
            </a:r>
            <a:r>
              <a:rPr lang="fr-FR" sz="1400" dirty="0">
                <a:latin typeface="Times New Roman" panose="02020603050405020304" pitchFamily="18" charset="0"/>
                <a:cs typeface="Times New Roman" panose="02020603050405020304" pitchFamily="18" charset="0"/>
              </a:rPr>
              <a:t> communication, June 13, 2021).</a:t>
            </a:r>
            <a:endParaRPr lang="en-US" sz="1400" dirty="0">
              <a:latin typeface="Times New Roman" panose="02020603050405020304" pitchFamily="18" charset="0"/>
              <a:cs typeface="Times New Roman" panose="02020603050405020304" pitchFamily="18" charset="0"/>
            </a:endParaRPr>
          </a:p>
        </p:txBody>
      </p:sp>
      <p:pic>
        <p:nvPicPr>
          <p:cNvPr id="18" name="Audio 17">
            <a:hlinkClick r:id="" action="ppaction://media"/>
            <a:extLst>
              <a:ext uri="{FF2B5EF4-FFF2-40B4-BE49-F238E27FC236}">
                <a16:creationId xmlns:a16="http://schemas.microsoft.com/office/drawing/2014/main" id="{C544A6BA-65E1-455C-9D44-0E296DFE9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graphicFrame>
        <p:nvGraphicFramePr>
          <p:cNvPr id="9" name="Table 8">
            <a:extLst>
              <a:ext uri="{FF2B5EF4-FFF2-40B4-BE49-F238E27FC236}">
                <a16:creationId xmlns:a16="http://schemas.microsoft.com/office/drawing/2014/main" id="{B0174850-FF03-4FD2-9E8B-955A829F1D0A}"/>
              </a:ext>
            </a:extLst>
          </p:cNvPr>
          <p:cNvGraphicFramePr>
            <a:graphicFrameLocks noGrp="1"/>
          </p:cNvGraphicFramePr>
          <p:nvPr>
            <p:extLst>
              <p:ext uri="{D42A27DB-BD31-4B8C-83A1-F6EECF244321}">
                <p14:modId xmlns:p14="http://schemas.microsoft.com/office/powerpoint/2010/main" val="359505719"/>
              </p:ext>
            </p:extLst>
          </p:nvPr>
        </p:nvGraphicFramePr>
        <p:xfrm>
          <a:off x="2965654" y="1230512"/>
          <a:ext cx="8325465" cy="4632960"/>
        </p:xfrm>
        <a:graphic>
          <a:graphicData uri="http://schemas.openxmlformats.org/drawingml/2006/table">
            <a:tbl>
              <a:tblPr firstRow="1" firstCol="1" bandRow="1">
                <a:tableStyleId>{5C22544A-7EE6-4342-B048-85BDC9FD1C3A}</a:tableStyleId>
              </a:tblPr>
              <a:tblGrid>
                <a:gridCol w="4246132">
                  <a:extLst>
                    <a:ext uri="{9D8B030D-6E8A-4147-A177-3AD203B41FA5}">
                      <a16:colId xmlns:a16="http://schemas.microsoft.com/office/drawing/2014/main" val="1950697405"/>
                    </a:ext>
                  </a:extLst>
                </a:gridCol>
                <a:gridCol w="4079333">
                  <a:extLst>
                    <a:ext uri="{9D8B030D-6E8A-4147-A177-3AD203B41FA5}">
                      <a16:colId xmlns:a16="http://schemas.microsoft.com/office/drawing/2014/main" val="1875284779"/>
                    </a:ext>
                  </a:extLst>
                </a:gridCol>
              </a:tblGrid>
              <a:tr h="4383187">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Orders: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Vital Signs – </a:t>
                      </a:r>
                      <a:r>
                        <a:rPr lang="en-US" sz="1600" dirty="0" err="1">
                          <a:effectLst/>
                          <a:latin typeface="Times New Roman" panose="02020603050405020304" pitchFamily="18" charset="0"/>
                          <a:cs typeface="Times New Roman" panose="02020603050405020304" pitchFamily="18" charset="0"/>
                        </a:rPr>
                        <a:t>qhour</a:t>
                      </a:r>
                      <a:endParaRPr lang="en-US" sz="1600" dirty="0">
                        <a:effectLst/>
                        <a:latin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Turn patient – q2</a:t>
                      </a:r>
                    </a:p>
                    <a:p>
                      <a:pPr marL="342900" marR="0" lvl="0" indent="-342900">
                        <a:spcBef>
                          <a:spcPts val="0"/>
                        </a:spcBef>
                        <a:spcAft>
                          <a:spcPts val="0"/>
                        </a:spcAft>
                        <a:buFont typeface="Symbol" panose="05050102010706020507" pitchFamily="18" charset="2"/>
                        <a:buChar char=""/>
                      </a:pPr>
                      <a:r>
                        <a:rPr lang="en-US" sz="1600" dirty="0" err="1">
                          <a:effectLst/>
                          <a:latin typeface="Times New Roman" panose="02020603050405020304" pitchFamily="18" charset="0"/>
                          <a:cs typeface="Times New Roman" panose="02020603050405020304" pitchFamily="18" charset="0"/>
                        </a:rPr>
                        <a:t>Neurochecks</a:t>
                      </a:r>
                      <a:r>
                        <a:rPr lang="en-US" sz="1600" dirty="0">
                          <a:effectLst/>
                          <a:latin typeface="Times New Roman" panose="02020603050405020304" pitchFamily="18" charset="0"/>
                          <a:cs typeface="Times New Roman" panose="02020603050405020304" pitchFamily="18" charset="0"/>
                        </a:rPr>
                        <a:t> – q4</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I/</a:t>
                      </a:r>
                      <a:r>
                        <a:rPr lang="en-US" sz="1600" dirty="0" err="1">
                          <a:effectLst/>
                          <a:latin typeface="Times New Roman" panose="02020603050405020304" pitchFamily="18" charset="0"/>
                          <a:cs typeface="Times New Roman" panose="02020603050405020304" pitchFamily="18" charset="0"/>
                        </a:rPr>
                        <a:t>Os</a:t>
                      </a:r>
                      <a:r>
                        <a:rPr lang="en-US" sz="1600" dirty="0">
                          <a:effectLst/>
                          <a:latin typeface="Times New Roman" panose="02020603050405020304" pitchFamily="18" charset="0"/>
                          <a:cs typeface="Times New Roman" panose="02020603050405020304" pitchFamily="18" charset="0"/>
                        </a:rPr>
                        <a:t> – q8</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SCDs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Neck girth measurement</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Ventilator – wean to extubate</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PT/OT</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CBC/BMP</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Chest x-ray daily while vented</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Aspen Collar</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Change IV site Q72 hours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Evaluate C5 injury/Respiratory Status</a:t>
                      </a:r>
                    </a:p>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 </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spcBef>
                          <a:spcPts val="0"/>
                        </a:spcBef>
                        <a:spcAft>
                          <a:spcPts val="0"/>
                        </a:spcAft>
                      </a:pPr>
                      <a:r>
                        <a:rPr lang="en-US" sz="1600" dirty="0">
                          <a:effectLst/>
                          <a:latin typeface="Times New Roman" panose="02020603050405020304" pitchFamily="18" charset="0"/>
                          <a:cs typeface="Times New Roman" panose="02020603050405020304" pitchFamily="18" charset="0"/>
                        </a:rPr>
                        <a:t>Medication Orders: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LR at 125ml/</a:t>
                      </a:r>
                      <a:r>
                        <a:rPr lang="en-US" sz="1600" dirty="0" err="1">
                          <a:effectLst/>
                          <a:latin typeface="Times New Roman" panose="02020603050405020304" pitchFamily="18" charset="0"/>
                          <a:cs typeface="Times New Roman" panose="02020603050405020304" pitchFamily="18" charset="0"/>
                        </a:rPr>
                        <a:t>hr</a:t>
                      </a:r>
                      <a:endParaRPr lang="en-US" sz="1600" dirty="0">
                        <a:effectLst/>
                        <a:latin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Propofol IV </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Morphine Sulfate 2mg IVP Q2 hour PRN pain</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Robaxin 1gm IVPB Q8hr PRN muscle spasms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Famotidine 20mg IVP BID </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Cefazolin 1gm Q8 hours X 3 doses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Ondansetron 4mg IVP PRN Nausea</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Acetaminophen 650mg IVP PRN fever &gt;101 degrees</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Coreg via NG tube while on ventilator</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PRN Albuterol/Atrovent nebulizer treatments while on ventilator</a:t>
                      </a:r>
                    </a:p>
                    <a:p>
                      <a:pPr marL="342900" marR="0" lvl="0" indent="-342900">
                        <a:spcBef>
                          <a:spcPts val="0"/>
                        </a:spcBef>
                        <a:spcAft>
                          <a:spcPts val="0"/>
                        </a:spcAft>
                        <a:buFont typeface="Symbol" panose="05050102010706020507" pitchFamily="18" charset="2"/>
                        <a:buChar char=""/>
                      </a:pPr>
                      <a:r>
                        <a:rPr lang="en-US" sz="1600" dirty="0" err="1">
                          <a:effectLst/>
                          <a:latin typeface="Times New Roman" panose="02020603050405020304" pitchFamily="18" charset="0"/>
                          <a:cs typeface="Times New Roman" panose="02020603050405020304" pitchFamily="18" charset="0"/>
                        </a:rPr>
                        <a:t>Accuchecks</a:t>
                      </a:r>
                      <a:r>
                        <a:rPr lang="en-US" sz="1600" dirty="0">
                          <a:effectLst/>
                          <a:latin typeface="Times New Roman" panose="02020603050405020304" pitchFamily="18" charset="0"/>
                          <a:cs typeface="Times New Roman" panose="02020603050405020304" pitchFamily="18" charset="0"/>
                        </a:rPr>
                        <a:t> Q6 </a:t>
                      </a:r>
                      <a:r>
                        <a:rPr lang="en-US" sz="1600" dirty="0" err="1">
                          <a:effectLst/>
                          <a:latin typeface="Times New Roman" panose="02020603050405020304" pitchFamily="18" charset="0"/>
                          <a:cs typeface="Times New Roman" panose="02020603050405020304" pitchFamily="18" charset="0"/>
                        </a:rPr>
                        <a:t>hr</a:t>
                      </a:r>
                      <a:r>
                        <a:rPr lang="en-US" sz="1600" dirty="0">
                          <a:effectLst/>
                          <a:latin typeface="Times New Roman" panose="02020603050405020304" pitchFamily="18" charset="0"/>
                          <a:cs typeface="Times New Roman" panose="02020603050405020304" pitchFamily="18" charset="0"/>
                        </a:rPr>
                        <a:t>/Sliding scale Regular Insulin</a:t>
                      </a:r>
                    </a:p>
                    <a:p>
                      <a:pPr marL="342900" marR="0" lvl="0" indent="-342900">
                        <a:spcBef>
                          <a:spcPts val="0"/>
                        </a:spcBef>
                        <a:spcAft>
                          <a:spcPts val="0"/>
                        </a:spcAft>
                        <a:buFont typeface="Symbol" panose="05050102010706020507" pitchFamily="18" charset="2"/>
                        <a:buChar char=""/>
                      </a:pPr>
                      <a:r>
                        <a:rPr lang="en-US" sz="1600" dirty="0">
                          <a:effectLst/>
                          <a:latin typeface="Times New Roman" panose="02020603050405020304" pitchFamily="18" charset="0"/>
                          <a:cs typeface="Times New Roman" panose="02020603050405020304" pitchFamily="18" charset="0"/>
                        </a:rPr>
                        <a:t>PRN Labetalol 5mg IVP systolic bp&gt;160 or diastolic &gt;100</a:t>
                      </a:r>
                      <a:endParaRPr lang="en-US" sz="16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66812198"/>
                  </a:ext>
                </a:extLst>
              </a:tr>
            </a:tbl>
          </a:graphicData>
        </a:graphic>
      </p:graphicFrame>
    </p:spTree>
    <p:extLst>
      <p:ext uri="{BB962C8B-B14F-4D97-AF65-F5344CB8AC3E}">
        <p14:creationId xmlns:p14="http://schemas.microsoft.com/office/powerpoint/2010/main" val="109857222"/>
      </p:ext>
    </p:extLst>
  </p:cSld>
  <p:clrMapOvr>
    <a:masterClrMapping/>
  </p:clrMapOvr>
  <mc:AlternateContent xmlns:mc="http://schemas.openxmlformats.org/markup-compatibility/2006" xmlns:p14="http://schemas.microsoft.com/office/powerpoint/2010/main">
    <mc:Choice Requires="p14">
      <p:transition spd="slow" p14:dur="2000" advTm="220377"/>
    </mc:Choice>
    <mc:Fallback xmlns="">
      <p:transition spd="slow" advTm="220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ACFCF-D027-4F59-9D18-C9D8C7E82D9D}"/>
              </a:ext>
            </a:extLst>
          </p:cNvPr>
          <p:cNvSpPr>
            <a:spLocks noGrp="1"/>
          </p:cNvSpPr>
          <p:nvPr>
            <p:ph type="title"/>
          </p:nvPr>
        </p:nvSpPr>
        <p:spPr>
          <a:xfrm>
            <a:off x="1141411" y="88187"/>
            <a:ext cx="9906000" cy="1477961"/>
          </a:xfrm>
        </p:spPr>
        <p:txBody>
          <a:bodyPr>
            <a:normAutofit/>
          </a:bodyPr>
          <a:lstStyle/>
          <a:p>
            <a:pPr algn="ctr"/>
            <a:r>
              <a:rPr lang="en-US" b="1" dirty="0">
                <a:solidFill>
                  <a:srgbClr val="FFFF00"/>
                </a:solidFill>
                <a:latin typeface="Times New Roman"/>
                <a:cs typeface="Calibri Light" panose="020F0302020204030204"/>
              </a:rPr>
              <a:t>Anticipated Medical Orders</a:t>
            </a:r>
          </a:p>
        </p:txBody>
      </p:sp>
      <p:sp>
        <p:nvSpPr>
          <p:cNvPr id="3" name="Text Placeholder 2">
            <a:extLst>
              <a:ext uri="{FF2B5EF4-FFF2-40B4-BE49-F238E27FC236}">
                <a16:creationId xmlns:a16="http://schemas.microsoft.com/office/drawing/2014/main" id="{FE8B383C-3D66-40AE-84A2-C1723D2A6E98}"/>
              </a:ext>
            </a:extLst>
          </p:cNvPr>
          <p:cNvSpPr>
            <a:spLocks noGrp="1"/>
          </p:cNvSpPr>
          <p:nvPr>
            <p:ph type="body" idx="1"/>
          </p:nvPr>
        </p:nvSpPr>
        <p:spPr>
          <a:xfrm>
            <a:off x="1370019" y="1312963"/>
            <a:ext cx="4649783" cy="823912"/>
          </a:xfrm>
        </p:spPr>
        <p:txBody>
          <a:bodyPr/>
          <a:lstStyle/>
          <a:p>
            <a:pPr algn="ctr"/>
            <a:r>
              <a:rPr lang="en-US" b="0" dirty="0">
                <a:latin typeface="Times New Roman"/>
                <a:cs typeface="Calibri" panose="020F0502020204030204"/>
              </a:rPr>
              <a:t>If able to wean off ventilator</a:t>
            </a:r>
            <a:endParaRPr lang="en-US" dirty="0">
              <a:latin typeface="Times New Roman"/>
              <a:cs typeface="Calibri" panose="020F0502020204030204"/>
            </a:endParaRPr>
          </a:p>
        </p:txBody>
      </p:sp>
      <p:sp>
        <p:nvSpPr>
          <p:cNvPr id="4" name="Content Placeholder 3">
            <a:extLst>
              <a:ext uri="{FF2B5EF4-FFF2-40B4-BE49-F238E27FC236}">
                <a16:creationId xmlns:a16="http://schemas.microsoft.com/office/drawing/2014/main" id="{EF725289-421B-48F3-80B0-7E60342D7638}"/>
              </a:ext>
            </a:extLst>
          </p:cNvPr>
          <p:cNvSpPr>
            <a:spLocks noGrp="1"/>
          </p:cNvSpPr>
          <p:nvPr>
            <p:ph sz="half" idx="2"/>
          </p:nvPr>
        </p:nvSpPr>
        <p:spPr>
          <a:xfrm>
            <a:off x="1141411" y="2326304"/>
            <a:ext cx="4878391" cy="2717801"/>
          </a:xfrm>
        </p:spPr>
        <p:txBody>
          <a:bodyPr vert="horz" lIns="91440" tIns="45720" rIns="91440" bIns="45720" rtlCol="0" anchor="t">
            <a:noAutofit/>
          </a:bodyPr>
          <a:lstStyle/>
          <a:p>
            <a:pPr algn="ctr"/>
            <a:r>
              <a:rPr lang="en-US" sz="1800" dirty="0">
                <a:latin typeface="Times New Roman" panose="02020603050405020304" pitchFamily="18" charset="0"/>
                <a:cs typeface="Times New Roman" panose="02020603050405020304" pitchFamily="18" charset="0"/>
              </a:rPr>
              <a:t>Speech Evaluation for swallowing purposes</a:t>
            </a:r>
          </a:p>
          <a:p>
            <a:pPr algn="ctr"/>
            <a:r>
              <a:rPr lang="en-US" sz="1800" dirty="0">
                <a:latin typeface="Times New Roman" panose="02020603050405020304" pitchFamily="18" charset="0"/>
                <a:cs typeface="Times New Roman" panose="02020603050405020304" pitchFamily="18" charset="0"/>
              </a:rPr>
              <a:t>Nasal Canal</a:t>
            </a:r>
          </a:p>
          <a:p>
            <a:pPr algn="ctr"/>
            <a:r>
              <a:rPr lang="en-US" sz="1800" dirty="0">
                <a:latin typeface="Times New Roman" panose="02020603050405020304" pitchFamily="18" charset="0"/>
                <a:cs typeface="Times New Roman" panose="02020603050405020304" pitchFamily="18" charset="0"/>
              </a:rPr>
              <a:t>PT/OT mobilize as able</a:t>
            </a:r>
          </a:p>
          <a:p>
            <a:pPr algn="ctr"/>
            <a:r>
              <a:rPr lang="en-US" sz="1800" dirty="0">
                <a:latin typeface="Times New Roman" panose="02020603050405020304" pitchFamily="18" charset="0"/>
                <a:cs typeface="Times New Roman" panose="02020603050405020304" pitchFamily="18" charset="0"/>
              </a:rPr>
              <a:t>OOB to chair</a:t>
            </a:r>
          </a:p>
          <a:p>
            <a:pPr algn="ctr"/>
            <a:r>
              <a:rPr lang="en-US" sz="1800" dirty="0">
                <a:latin typeface="Times New Roman" panose="02020603050405020304" pitchFamily="18" charset="0"/>
                <a:cs typeface="Times New Roman" panose="02020603050405020304" pitchFamily="18" charset="0"/>
              </a:rPr>
              <a:t>Discontinue Foley Catheter once mobile</a:t>
            </a:r>
          </a:p>
          <a:p>
            <a:pPr algn="ctr"/>
            <a:r>
              <a:rPr lang="en-US" sz="1800" dirty="0">
                <a:latin typeface="Times New Roman" panose="02020603050405020304" pitchFamily="18" charset="0"/>
                <a:cs typeface="Times New Roman" panose="02020603050405020304" pitchFamily="18" charset="0"/>
              </a:rPr>
              <a:t>Pt to continue home medication of Coreg 40mg po </a:t>
            </a:r>
            <a:r>
              <a:rPr lang="en-US" sz="1800" dirty="0" err="1">
                <a:latin typeface="Times New Roman" panose="02020603050405020304" pitchFamily="18" charset="0"/>
                <a:cs typeface="Times New Roman" panose="02020603050405020304" pitchFamily="18" charset="0"/>
              </a:rPr>
              <a:t>Qday</a:t>
            </a:r>
            <a:r>
              <a:rPr lang="en-US" sz="1800" dirty="0">
                <a:latin typeface="Times New Roman" panose="02020603050405020304" pitchFamily="18" charset="0"/>
                <a:cs typeface="Times New Roman" panose="02020603050405020304" pitchFamily="18" charset="0"/>
              </a:rPr>
              <a:t>, Metformin 500mg po </a:t>
            </a:r>
            <a:r>
              <a:rPr lang="en-US" sz="1800" dirty="0" err="1">
                <a:latin typeface="Times New Roman" panose="02020603050405020304" pitchFamily="18" charset="0"/>
                <a:cs typeface="Times New Roman" panose="02020603050405020304" pitchFamily="18" charset="0"/>
              </a:rPr>
              <a:t>Qday</a:t>
            </a:r>
            <a:r>
              <a:rPr lang="en-US" sz="1800" dirty="0">
                <a:latin typeface="Times New Roman" panose="02020603050405020304" pitchFamily="18" charset="0"/>
                <a:cs typeface="Times New Roman" panose="02020603050405020304" pitchFamily="18" charset="0"/>
              </a:rPr>
              <a:t>, Paxil  40mg po </a:t>
            </a:r>
            <a:r>
              <a:rPr lang="en-US" sz="1800" dirty="0" err="1">
                <a:latin typeface="Times New Roman" panose="02020603050405020304" pitchFamily="18" charset="0"/>
                <a:cs typeface="Times New Roman" panose="02020603050405020304" pitchFamily="18" charset="0"/>
              </a:rPr>
              <a:t>Qday</a:t>
            </a:r>
            <a:endParaRPr lang="en-US" sz="1800" dirty="0">
              <a:latin typeface="Times New Roman" panose="02020603050405020304" pitchFamily="18" charset="0"/>
              <a:cs typeface="Times New Roman" panose="02020603050405020304" pitchFamily="18" charset="0"/>
            </a:endParaRPr>
          </a:p>
          <a:p>
            <a:pPr algn="ctr"/>
            <a:r>
              <a:rPr lang="en-US" sz="1800" dirty="0" err="1">
                <a:latin typeface="Times New Roman" panose="02020603050405020304" pitchFamily="18" charset="0"/>
                <a:cs typeface="Times New Roman" panose="02020603050405020304" pitchFamily="18" charset="0"/>
              </a:rPr>
              <a:t>Accuchecks</a:t>
            </a:r>
            <a:r>
              <a:rPr lang="en-US" sz="1800" dirty="0">
                <a:latin typeface="Times New Roman" panose="02020603050405020304" pitchFamily="18" charset="0"/>
                <a:cs typeface="Times New Roman" panose="02020603050405020304" pitchFamily="18" charset="0"/>
              </a:rPr>
              <a:t> AC/HS with sliding scale</a:t>
            </a:r>
          </a:p>
        </p:txBody>
      </p:sp>
      <p:sp>
        <p:nvSpPr>
          <p:cNvPr id="5" name="Text Placeholder 4">
            <a:extLst>
              <a:ext uri="{FF2B5EF4-FFF2-40B4-BE49-F238E27FC236}">
                <a16:creationId xmlns:a16="http://schemas.microsoft.com/office/drawing/2014/main" id="{1533EBB9-84C8-44E4-A439-A2EB38B38274}"/>
              </a:ext>
            </a:extLst>
          </p:cNvPr>
          <p:cNvSpPr>
            <a:spLocks noGrp="1"/>
          </p:cNvSpPr>
          <p:nvPr>
            <p:ph type="body" sz="quarter" idx="3"/>
          </p:nvPr>
        </p:nvSpPr>
        <p:spPr>
          <a:xfrm>
            <a:off x="6400808" y="1327714"/>
            <a:ext cx="4646602" cy="823912"/>
          </a:xfrm>
        </p:spPr>
        <p:txBody>
          <a:bodyPr/>
          <a:lstStyle/>
          <a:p>
            <a:pPr algn="ctr"/>
            <a:r>
              <a:rPr lang="en-US" b="0" dirty="0">
                <a:latin typeface="Times New Roman"/>
                <a:cs typeface="Calibri" panose="020F0502020204030204"/>
              </a:rPr>
              <a:t>If unable to wean off ventilator</a:t>
            </a:r>
            <a:endParaRPr lang="en-US" dirty="0">
              <a:latin typeface="Times New Roman"/>
              <a:cs typeface="Calibri" panose="020F0502020204030204"/>
            </a:endParaRPr>
          </a:p>
        </p:txBody>
      </p:sp>
      <p:sp>
        <p:nvSpPr>
          <p:cNvPr id="6" name="Content Placeholder 5">
            <a:extLst>
              <a:ext uri="{FF2B5EF4-FFF2-40B4-BE49-F238E27FC236}">
                <a16:creationId xmlns:a16="http://schemas.microsoft.com/office/drawing/2014/main" id="{7E983B15-5DCA-455A-801B-8298CC49D22C}"/>
              </a:ext>
            </a:extLst>
          </p:cNvPr>
          <p:cNvSpPr>
            <a:spLocks noGrp="1"/>
          </p:cNvSpPr>
          <p:nvPr>
            <p:ph sz="quarter" idx="4"/>
          </p:nvPr>
        </p:nvSpPr>
        <p:spPr>
          <a:xfrm>
            <a:off x="6386050" y="2306484"/>
            <a:ext cx="4875210" cy="2717801"/>
          </a:xfrm>
        </p:spPr>
        <p:txBody>
          <a:bodyPr vert="horz" lIns="91440" tIns="45720" rIns="91440" bIns="45720" rtlCol="0" anchor="t">
            <a:normAutofit/>
          </a:bodyPr>
          <a:lstStyle/>
          <a:p>
            <a:pPr algn="ctr"/>
            <a:r>
              <a:rPr lang="en-US" sz="1800" dirty="0">
                <a:latin typeface="Times New Roman"/>
                <a:cs typeface="Calibri" panose="020F0502020204030204"/>
              </a:rPr>
              <a:t>Anticipate trach placement and peg tub placement</a:t>
            </a:r>
          </a:p>
          <a:p>
            <a:pPr algn="ctr"/>
            <a:r>
              <a:rPr lang="en-US" sz="1800" dirty="0">
                <a:latin typeface="Times New Roman"/>
                <a:cs typeface="Calibri" panose="020F0502020204030204"/>
              </a:rPr>
              <a:t>Suprapubic catheter placement</a:t>
            </a:r>
          </a:p>
          <a:p>
            <a:pPr algn="ctr"/>
            <a:r>
              <a:rPr lang="en-US" sz="1800" dirty="0">
                <a:latin typeface="Times New Roman"/>
                <a:cs typeface="Calibri" panose="020F0502020204030204"/>
              </a:rPr>
              <a:t>Anticipate placement to either rehabilitation unit or skilled care</a:t>
            </a:r>
          </a:p>
          <a:p>
            <a:pPr algn="ctr"/>
            <a:endParaRPr lang="en-US" sz="1200" dirty="0">
              <a:latin typeface="Times New Roman"/>
              <a:cs typeface="Calibri" panose="020F0502020204030204"/>
            </a:endParaRPr>
          </a:p>
        </p:txBody>
      </p:sp>
      <p:sp>
        <p:nvSpPr>
          <p:cNvPr id="7" name="TextBox 6">
            <a:extLst>
              <a:ext uri="{FF2B5EF4-FFF2-40B4-BE49-F238E27FC236}">
                <a16:creationId xmlns:a16="http://schemas.microsoft.com/office/drawing/2014/main" id="{88345E58-92B3-4D0F-A3DA-E559AE052B68}"/>
              </a:ext>
            </a:extLst>
          </p:cNvPr>
          <p:cNvSpPr txBox="1"/>
          <p:nvPr/>
        </p:nvSpPr>
        <p:spPr>
          <a:xfrm>
            <a:off x="8302336" y="5176837"/>
            <a:ext cx="1984664" cy="646331"/>
          </a:xfrm>
          <a:prstGeom prst="rect">
            <a:avLst/>
          </a:prstGeom>
          <a:noFill/>
        </p:spPr>
        <p:txBody>
          <a:bodyPr wrap="square" rtlCol="0">
            <a:spAutoFit/>
          </a:bodyPr>
          <a:lstStyle/>
          <a:p>
            <a:r>
              <a:rPr lang="fr-FR" sz="1200" dirty="0"/>
              <a:t>(</a:t>
            </a:r>
            <a:r>
              <a:rPr lang="fr-FR" sz="1200" dirty="0">
                <a:latin typeface="Times New Roman" panose="02020603050405020304" pitchFamily="18" charset="0"/>
                <a:cs typeface="Times New Roman" panose="02020603050405020304" pitchFamily="18" charset="0"/>
              </a:rPr>
              <a:t>K. Dubois NP, </a:t>
            </a:r>
            <a:r>
              <a:rPr lang="fr-FR" sz="1200" dirty="0" err="1">
                <a:latin typeface="Times New Roman" panose="02020603050405020304" pitchFamily="18" charset="0"/>
                <a:cs typeface="Times New Roman" panose="02020603050405020304" pitchFamily="18" charset="0"/>
              </a:rPr>
              <a:t>personal</a:t>
            </a:r>
            <a:r>
              <a:rPr lang="fr-FR" sz="1200" dirty="0">
                <a:latin typeface="Times New Roman" panose="02020603050405020304" pitchFamily="18" charset="0"/>
                <a:cs typeface="Times New Roman" panose="02020603050405020304" pitchFamily="18" charset="0"/>
              </a:rPr>
              <a:t> communication, June 13, 2021).</a:t>
            </a:r>
            <a:endParaRPr lang="en-US" sz="1200" dirty="0">
              <a:latin typeface="Times New Roman" panose="02020603050405020304" pitchFamily="18" charset="0"/>
              <a:cs typeface="Times New Roman" panose="02020603050405020304" pitchFamily="18" charset="0"/>
            </a:endParaRPr>
          </a:p>
        </p:txBody>
      </p:sp>
      <p:pic>
        <p:nvPicPr>
          <p:cNvPr id="10" name="Audio 9">
            <a:hlinkClick r:id="" action="ppaction://media"/>
            <a:extLst>
              <a:ext uri="{FF2B5EF4-FFF2-40B4-BE49-F238E27FC236}">
                <a16:creationId xmlns:a16="http://schemas.microsoft.com/office/drawing/2014/main" id="{80B40D9C-B20B-4AA2-9DE4-1D46D45C02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8198061"/>
      </p:ext>
    </p:extLst>
  </p:cSld>
  <p:clrMapOvr>
    <a:masterClrMapping/>
  </p:clrMapOvr>
  <mc:AlternateContent xmlns:mc="http://schemas.openxmlformats.org/markup-compatibility/2006" xmlns:p14="http://schemas.microsoft.com/office/powerpoint/2010/main">
    <mc:Choice Requires="p14">
      <p:transition spd="slow" p14:dur="2000" advTm="73072"/>
    </mc:Choice>
    <mc:Fallback xmlns="">
      <p:transition spd="slow" advTm="73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00CB9929DE047AFAD12848CB19452" ma:contentTypeVersion="4" ma:contentTypeDescription="Create a new document." ma:contentTypeScope="" ma:versionID="f13f9f5ab8901fa7a17f95e6e1439ac4">
  <xsd:schema xmlns:xsd="http://www.w3.org/2001/XMLSchema" xmlns:xs="http://www.w3.org/2001/XMLSchema" xmlns:p="http://schemas.microsoft.com/office/2006/metadata/properties" xmlns:ns2="d1b7474d-eb41-4382-8ae4-41dd256c83e0" targetNamespace="http://schemas.microsoft.com/office/2006/metadata/properties" ma:root="true" ma:fieldsID="ea20236631deab5e19a733dc4a31a829" ns2:_="">
    <xsd:import namespace="d1b7474d-eb41-4382-8ae4-41dd256c83e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b7474d-eb41-4382-8ae4-41dd256c83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ACDE79-DDDD-41AF-B49F-2D85E2680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b7474d-eb41-4382-8ae4-41dd256c83e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47B4189-70D5-4D33-A800-FE2D96633272}">
  <ds:schemaRefs>
    <ds:schemaRef ds:uri="http://schemas.microsoft.com/sharepoint/v3/contenttype/forms"/>
  </ds:schemaRefs>
</ds:datastoreItem>
</file>

<file path=customXml/itemProps3.xml><?xml version="1.0" encoding="utf-8"?>
<ds:datastoreItem xmlns:ds="http://schemas.openxmlformats.org/officeDocument/2006/customXml" ds:itemID="{82481E6A-73D9-4311-9C66-661E6D644A2A}">
  <ds:schemaRefs>
    <ds:schemaRef ds:uri="http://schemas.microsoft.com/office/2006/documentManagement/types"/>
    <ds:schemaRef ds:uri="d1b7474d-eb41-4382-8ae4-41dd256c83e0"/>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Circuit</Template>
  <TotalTime>293</TotalTime>
  <Words>3805</Words>
  <Application>Microsoft Office PowerPoint</Application>
  <PresentationFormat>Widescreen</PresentationFormat>
  <Paragraphs>214</Paragraphs>
  <Slides>17</Slides>
  <Notes>13</Notes>
  <HiddenSlides>1</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-apple-system</vt:lpstr>
      <vt:lpstr>Arial</vt:lpstr>
      <vt:lpstr>Calibri</vt:lpstr>
      <vt:lpstr>Symbol</vt:lpstr>
      <vt:lpstr>Times New Roman</vt:lpstr>
      <vt:lpstr>Tw Cen MT</vt:lpstr>
      <vt:lpstr>Circuit</vt:lpstr>
      <vt:lpstr>Acute spinal cord injury</vt:lpstr>
      <vt:lpstr>Assessment</vt:lpstr>
      <vt:lpstr>Physical assessment data</vt:lpstr>
      <vt:lpstr> Labs/Diagnostic Tests</vt:lpstr>
      <vt:lpstr>Common Etiology and Pathophysiology of Spinal Cord Injuries </vt:lpstr>
      <vt:lpstr>Clinical Manifestations </vt:lpstr>
      <vt:lpstr>Clinical Practice Guidelines</vt:lpstr>
      <vt:lpstr>Medical and Collaborative Orders</vt:lpstr>
      <vt:lpstr>Anticipated Medical Orders</vt:lpstr>
      <vt:lpstr>Nursing Diagnosis and Outcomes </vt:lpstr>
      <vt:lpstr>Interventions </vt:lpstr>
      <vt:lpstr>Interventions cont'd</vt:lpstr>
      <vt:lpstr>Legal/Ethical Dilemma</vt:lpstr>
      <vt:lpstr>References</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4 Team Project: Reverse Case Study Presentation</dc:title>
  <dc:creator>Heather Faris</dc:creator>
  <cp:lastModifiedBy>emily jhoanson</cp:lastModifiedBy>
  <cp:revision>30</cp:revision>
  <dcterms:created xsi:type="dcterms:W3CDTF">2021-06-22T19:00:15Z</dcterms:created>
  <dcterms:modified xsi:type="dcterms:W3CDTF">2021-06-24T18:09:04Z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0x01010093500CB9929DE047AFAD12848CB19452</vt:lpwstr>
  </property>
</Properties>
</file>